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01" r:id="rId2"/>
    <p:sldId id="351" r:id="rId3"/>
    <p:sldId id="352" r:id="rId4"/>
    <p:sldId id="363" r:id="rId5"/>
    <p:sldId id="349" r:id="rId6"/>
    <p:sldId id="342" r:id="rId7"/>
    <p:sldId id="361" r:id="rId8"/>
    <p:sldId id="362" r:id="rId9"/>
    <p:sldId id="354" r:id="rId10"/>
    <p:sldId id="347" r:id="rId11"/>
    <p:sldId id="360" r:id="rId12"/>
    <p:sldId id="348" r:id="rId13"/>
    <p:sldId id="346" r:id="rId14"/>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880A35-ED93-9143-BDFB-BAAFE26188B8}">
          <p14:sldIdLst>
            <p14:sldId id="301"/>
            <p14:sldId id="351"/>
            <p14:sldId id="352"/>
            <p14:sldId id="363"/>
            <p14:sldId id="349"/>
            <p14:sldId id="342"/>
            <p14:sldId id="361"/>
            <p14:sldId id="362"/>
            <p14:sldId id="354"/>
            <p14:sldId id="347"/>
            <p14:sldId id="360"/>
            <p14:sldId id="348"/>
            <p14:sldId id="3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tty Keim" initials="" lastIdx="18" clrIdx="0"/>
  <p:cmAuthor id="1" name="Timothy Burke" initials="" lastIdx="0" clrIdx="1"/>
  <p:cmAuthor id="2" name="kblack" initials="k" lastIdx="11" clrIdx="2"/>
  <p:cmAuthor id="3" name="Michael Farah" initials="MF" lastIdx="4"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80"/>
    <a:srgbClr val="073F69"/>
    <a:srgbClr val="0C2F55"/>
    <a:srgbClr val="0A2F58"/>
    <a:srgbClr val="0D2E62"/>
    <a:srgbClr val="0A315A"/>
    <a:srgbClr val="11316D"/>
    <a:srgbClr val="2B2457"/>
    <a:srgbClr val="2F2760"/>
    <a:srgbClr val="3D37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5188" autoAdjust="0"/>
    <p:restoredTop sz="91119" autoAdjust="0"/>
  </p:normalViewPr>
  <p:slideViewPr>
    <p:cSldViewPr snapToGrid="0" snapToObjects="1">
      <p:cViewPr varScale="1">
        <p:scale>
          <a:sx n="105" d="100"/>
          <a:sy n="105"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5" d="100"/>
        <a:sy n="1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22043DE-3B4D-4049-A275-966A4CB46713}" type="datetimeFigureOut">
              <a:rPr lang="en-US" smtClean="0"/>
              <a:t>10/23/2018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36C5B36-7B5F-9142-88D1-B27A41B1C23F}" type="slidenum">
              <a:rPr lang="en-US" smtClean="0"/>
              <a:t>‹#›</a:t>
            </a:fld>
            <a:endParaRPr lang="en-US"/>
          </a:p>
        </p:txBody>
      </p:sp>
    </p:spTree>
    <p:extLst>
      <p:ext uri="{BB962C8B-B14F-4D97-AF65-F5344CB8AC3E}">
        <p14:creationId xmlns:p14="http://schemas.microsoft.com/office/powerpoint/2010/main" val="2387464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FC0AA2A-2E8B-DF46-9CB3-4179D84AF021}" type="datetimeFigureOut">
              <a:rPr lang="en-US" smtClean="0"/>
              <a:t>10/23/2018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CED9B4B-AEB6-FF4F-A240-FC8FDE303F3B}" type="slidenum">
              <a:rPr lang="en-US" smtClean="0"/>
              <a:t>‹#›</a:t>
            </a:fld>
            <a:endParaRPr lang="en-US"/>
          </a:p>
        </p:txBody>
      </p:sp>
    </p:spTree>
    <p:extLst>
      <p:ext uri="{BB962C8B-B14F-4D97-AF65-F5344CB8AC3E}">
        <p14:creationId xmlns:p14="http://schemas.microsoft.com/office/powerpoint/2010/main" val="28291275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[Replace Image]</a:t>
            </a:r>
          </a:p>
          <a:p>
            <a:pPr eaLnBrk="1" hangingPunct="1">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7300" indent="-287423" eaLnBrk="0" hangingPunct="0">
              <a:defRPr sz="2400">
                <a:solidFill>
                  <a:schemeClr val="tx1"/>
                </a:solidFill>
                <a:latin typeface="Calibri" charset="0"/>
                <a:ea typeface="ＭＳ Ｐゴシック" charset="0"/>
              </a:defRPr>
            </a:lvl2pPr>
            <a:lvl3pPr marL="1149692" indent="-229938" eaLnBrk="0" hangingPunct="0">
              <a:defRPr sz="2400">
                <a:solidFill>
                  <a:schemeClr val="tx1"/>
                </a:solidFill>
                <a:latin typeface="Calibri" charset="0"/>
                <a:ea typeface="ＭＳ Ｐゴシック" charset="0"/>
              </a:defRPr>
            </a:lvl3pPr>
            <a:lvl4pPr marL="1609569" indent="-229938" eaLnBrk="0" hangingPunct="0">
              <a:defRPr sz="2400">
                <a:solidFill>
                  <a:schemeClr val="tx1"/>
                </a:solidFill>
                <a:latin typeface="Calibri" charset="0"/>
                <a:ea typeface="ＭＳ Ｐゴシック" charset="0"/>
              </a:defRPr>
            </a:lvl4pPr>
            <a:lvl5pPr marL="2069446" indent="-229938" eaLnBrk="0" hangingPunct="0">
              <a:defRPr sz="2400">
                <a:solidFill>
                  <a:schemeClr val="tx1"/>
                </a:solidFill>
                <a:latin typeface="Calibri" charset="0"/>
                <a:ea typeface="ＭＳ Ｐゴシック" charset="0"/>
              </a:defRPr>
            </a:lvl5pPr>
            <a:lvl6pPr marL="2529323" indent="-229938" eaLnBrk="0" fontAlgn="base" hangingPunct="0">
              <a:spcBef>
                <a:spcPct val="0"/>
              </a:spcBef>
              <a:spcAft>
                <a:spcPct val="0"/>
              </a:spcAft>
              <a:defRPr sz="2400">
                <a:solidFill>
                  <a:schemeClr val="tx1"/>
                </a:solidFill>
                <a:latin typeface="Calibri" charset="0"/>
                <a:ea typeface="ＭＳ Ｐゴシック" charset="0"/>
              </a:defRPr>
            </a:lvl6pPr>
            <a:lvl7pPr marL="2989200" indent="-229938" eaLnBrk="0" fontAlgn="base" hangingPunct="0">
              <a:spcBef>
                <a:spcPct val="0"/>
              </a:spcBef>
              <a:spcAft>
                <a:spcPct val="0"/>
              </a:spcAft>
              <a:defRPr sz="2400">
                <a:solidFill>
                  <a:schemeClr val="tx1"/>
                </a:solidFill>
                <a:latin typeface="Calibri" charset="0"/>
                <a:ea typeface="ＭＳ Ｐゴシック" charset="0"/>
              </a:defRPr>
            </a:lvl7pPr>
            <a:lvl8pPr marL="3449077" indent="-229938" eaLnBrk="0" fontAlgn="base" hangingPunct="0">
              <a:spcBef>
                <a:spcPct val="0"/>
              </a:spcBef>
              <a:spcAft>
                <a:spcPct val="0"/>
              </a:spcAft>
              <a:defRPr sz="2400">
                <a:solidFill>
                  <a:schemeClr val="tx1"/>
                </a:solidFill>
                <a:latin typeface="Calibri" charset="0"/>
                <a:ea typeface="ＭＳ Ｐゴシック" charset="0"/>
              </a:defRPr>
            </a:lvl8pPr>
            <a:lvl9pPr marL="3908953" indent="-2299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8EE58FD-F77E-3646-80E4-E77EF26F4B33}"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[Replace Image]</a:t>
            </a: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7300" indent="-287423" eaLnBrk="0" hangingPunct="0">
              <a:defRPr sz="2400">
                <a:solidFill>
                  <a:schemeClr val="tx1"/>
                </a:solidFill>
                <a:latin typeface="Calibri" charset="0"/>
                <a:ea typeface="ＭＳ Ｐゴシック" charset="0"/>
              </a:defRPr>
            </a:lvl2pPr>
            <a:lvl3pPr marL="1149692" indent="-229938" eaLnBrk="0" hangingPunct="0">
              <a:defRPr sz="2400">
                <a:solidFill>
                  <a:schemeClr val="tx1"/>
                </a:solidFill>
                <a:latin typeface="Calibri" charset="0"/>
                <a:ea typeface="ＭＳ Ｐゴシック" charset="0"/>
              </a:defRPr>
            </a:lvl3pPr>
            <a:lvl4pPr marL="1609569" indent="-229938" eaLnBrk="0" hangingPunct="0">
              <a:defRPr sz="2400">
                <a:solidFill>
                  <a:schemeClr val="tx1"/>
                </a:solidFill>
                <a:latin typeface="Calibri" charset="0"/>
                <a:ea typeface="ＭＳ Ｐゴシック" charset="0"/>
              </a:defRPr>
            </a:lvl4pPr>
            <a:lvl5pPr marL="2069446" indent="-229938" eaLnBrk="0" hangingPunct="0">
              <a:defRPr sz="2400">
                <a:solidFill>
                  <a:schemeClr val="tx1"/>
                </a:solidFill>
                <a:latin typeface="Calibri" charset="0"/>
                <a:ea typeface="ＭＳ Ｐゴシック" charset="0"/>
              </a:defRPr>
            </a:lvl5pPr>
            <a:lvl6pPr marL="2529323" indent="-229938" eaLnBrk="0" fontAlgn="base" hangingPunct="0">
              <a:spcBef>
                <a:spcPct val="0"/>
              </a:spcBef>
              <a:spcAft>
                <a:spcPct val="0"/>
              </a:spcAft>
              <a:defRPr sz="2400">
                <a:solidFill>
                  <a:schemeClr val="tx1"/>
                </a:solidFill>
                <a:latin typeface="Calibri" charset="0"/>
                <a:ea typeface="ＭＳ Ｐゴシック" charset="0"/>
              </a:defRPr>
            </a:lvl6pPr>
            <a:lvl7pPr marL="2989200" indent="-229938" eaLnBrk="0" fontAlgn="base" hangingPunct="0">
              <a:spcBef>
                <a:spcPct val="0"/>
              </a:spcBef>
              <a:spcAft>
                <a:spcPct val="0"/>
              </a:spcAft>
              <a:defRPr sz="2400">
                <a:solidFill>
                  <a:schemeClr val="tx1"/>
                </a:solidFill>
                <a:latin typeface="Calibri" charset="0"/>
                <a:ea typeface="ＭＳ Ｐゴシック" charset="0"/>
              </a:defRPr>
            </a:lvl7pPr>
            <a:lvl8pPr marL="3449077" indent="-229938" eaLnBrk="0" fontAlgn="base" hangingPunct="0">
              <a:spcBef>
                <a:spcPct val="0"/>
              </a:spcBef>
              <a:spcAft>
                <a:spcPct val="0"/>
              </a:spcAft>
              <a:defRPr sz="2400">
                <a:solidFill>
                  <a:schemeClr val="tx1"/>
                </a:solidFill>
                <a:latin typeface="Calibri" charset="0"/>
                <a:ea typeface="ＭＳ Ｐゴシック" charset="0"/>
              </a:defRPr>
            </a:lvl8pPr>
            <a:lvl9pPr marL="3908953" indent="-2299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482DD47C-7523-1647-9FF6-28DFA4C51C1D}" type="slidenum">
              <a:rPr lang="en-US" sz="1200"/>
              <a:pPr eaLnBrk="1" hangingPunct="1"/>
              <a:t>13</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2</a:t>
            </a:fld>
            <a:endParaRPr lang="en-US"/>
          </a:p>
        </p:txBody>
      </p:sp>
    </p:spTree>
    <p:extLst>
      <p:ext uri="{BB962C8B-B14F-4D97-AF65-F5344CB8AC3E}">
        <p14:creationId xmlns:p14="http://schemas.microsoft.com/office/powerpoint/2010/main" val="131191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5</a:t>
            </a:fld>
            <a:endParaRPr lang="en-US"/>
          </a:p>
        </p:txBody>
      </p:sp>
    </p:spTree>
    <p:extLst>
      <p:ext uri="{BB962C8B-B14F-4D97-AF65-F5344CB8AC3E}">
        <p14:creationId xmlns:p14="http://schemas.microsoft.com/office/powerpoint/2010/main" val="2632446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6</a:t>
            </a:fld>
            <a:endParaRPr lang="en-US"/>
          </a:p>
        </p:txBody>
      </p:sp>
    </p:spTree>
    <p:extLst>
      <p:ext uri="{BB962C8B-B14F-4D97-AF65-F5344CB8AC3E}">
        <p14:creationId xmlns:p14="http://schemas.microsoft.com/office/powerpoint/2010/main" val="373793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7</a:t>
            </a:fld>
            <a:endParaRPr lang="en-US"/>
          </a:p>
        </p:txBody>
      </p:sp>
    </p:spTree>
    <p:extLst>
      <p:ext uri="{BB962C8B-B14F-4D97-AF65-F5344CB8AC3E}">
        <p14:creationId xmlns:p14="http://schemas.microsoft.com/office/powerpoint/2010/main" val="405535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endParaRPr lang="en-US" dirty="0">
              <a:latin typeface="Calibri" charset="0"/>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7300" indent="-287423" eaLnBrk="0" hangingPunct="0">
              <a:defRPr sz="2400">
                <a:solidFill>
                  <a:schemeClr val="tx1"/>
                </a:solidFill>
                <a:latin typeface="Calibri" charset="0"/>
                <a:ea typeface="ＭＳ Ｐゴシック" charset="0"/>
              </a:defRPr>
            </a:lvl2pPr>
            <a:lvl3pPr marL="1149692" indent="-229938" eaLnBrk="0" hangingPunct="0">
              <a:defRPr sz="2400">
                <a:solidFill>
                  <a:schemeClr val="tx1"/>
                </a:solidFill>
                <a:latin typeface="Calibri" charset="0"/>
                <a:ea typeface="ＭＳ Ｐゴシック" charset="0"/>
              </a:defRPr>
            </a:lvl3pPr>
            <a:lvl4pPr marL="1609569" indent="-229938" eaLnBrk="0" hangingPunct="0">
              <a:defRPr sz="2400">
                <a:solidFill>
                  <a:schemeClr val="tx1"/>
                </a:solidFill>
                <a:latin typeface="Calibri" charset="0"/>
                <a:ea typeface="ＭＳ Ｐゴシック" charset="0"/>
              </a:defRPr>
            </a:lvl4pPr>
            <a:lvl5pPr marL="2069446" indent="-229938" eaLnBrk="0" hangingPunct="0">
              <a:defRPr sz="2400">
                <a:solidFill>
                  <a:schemeClr val="tx1"/>
                </a:solidFill>
                <a:latin typeface="Calibri" charset="0"/>
                <a:ea typeface="ＭＳ Ｐゴシック" charset="0"/>
              </a:defRPr>
            </a:lvl5pPr>
            <a:lvl6pPr marL="2529323" indent="-229938" eaLnBrk="0" fontAlgn="base" hangingPunct="0">
              <a:spcBef>
                <a:spcPct val="0"/>
              </a:spcBef>
              <a:spcAft>
                <a:spcPct val="0"/>
              </a:spcAft>
              <a:defRPr sz="2400">
                <a:solidFill>
                  <a:schemeClr val="tx1"/>
                </a:solidFill>
                <a:latin typeface="Calibri" charset="0"/>
                <a:ea typeface="ＭＳ Ｐゴシック" charset="0"/>
              </a:defRPr>
            </a:lvl6pPr>
            <a:lvl7pPr marL="2989200" indent="-229938" eaLnBrk="0" fontAlgn="base" hangingPunct="0">
              <a:spcBef>
                <a:spcPct val="0"/>
              </a:spcBef>
              <a:spcAft>
                <a:spcPct val="0"/>
              </a:spcAft>
              <a:defRPr sz="2400">
                <a:solidFill>
                  <a:schemeClr val="tx1"/>
                </a:solidFill>
                <a:latin typeface="Calibri" charset="0"/>
                <a:ea typeface="ＭＳ Ｐゴシック" charset="0"/>
              </a:defRPr>
            </a:lvl7pPr>
            <a:lvl8pPr marL="3449077" indent="-229938" eaLnBrk="0" fontAlgn="base" hangingPunct="0">
              <a:spcBef>
                <a:spcPct val="0"/>
              </a:spcBef>
              <a:spcAft>
                <a:spcPct val="0"/>
              </a:spcAft>
              <a:defRPr sz="2400">
                <a:solidFill>
                  <a:schemeClr val="tx1"/>
                </a:solidFill>
                <a:latin typeface="Calibri" charset="0"/>
                <a:ea typeface="ＭＳ Ｐゴシック" charset="0"/>
              </a:defRPr>
            </a:lvl8pPr>
            <a:lvl9pPr marL="3908953" indent="-2299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93A26CB-0457-F84C-BC65-5849C7B7FA6C}" type="slidenum">
              <a:rPr lang="en-US" sz="1200"/>
              <a:pPr eaLnBrk="1" hangingPunct="1"/>
              <a:t>9</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Visit collegeboard.org/CSP Course</a:t>
            </a:r>
            <a:r>
              <a:rPr lang="en-US" sz="1200" b="0" i="0" kern="1200" baseline="0" dirty="0" smtClean="0">
                <a:solidFill>
                  <a:schemeClr val="tx1"/>
                </a:solidFill>
                <a:effectLst/>
                <a:latin typeface="+mn-lt"/>
                <a:ea typeface="+mn-ea"/>
                <a:cs typeface="+mn-cs"/>
              </a:rPr>
              <a:t> Details page for more information on what is covered under each big idea.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1: Creativity</a:t>
            </a:r>
          </a:p>
          <a:p>
            <a:r>
              <a:rPr lang="en-US" sz="1200" dirty="0" smtClean="0">
                <a:solidFill>
                  <a:schemeClr val="tx1"/>
                </a:solidFill>
                <a:latin typeface="Arial" panose="020B0604020202020204" pitchFamily="34" charset="0"/>
                <a:cs typeface="Arial" panose="020B0604020202020204" pitchFamily="34" charset="0"/>
              </a:rPr>
              <a:t>Computing is a creative discipline where creation of computational artifacts can take a lot of different forms, like remixing digital music, generating animations, developing websites, and writing programs.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2: Abstraction</a:t>
            </a:r>
          </a:p>
          <a:p>
            <a:r>
              <a:rPr lang="en-US" sz="1200" b="0" i="0" kern="1200" dirty="0" smtClean="0">
                <a:solidFill>
                  <a:schemeClr val="tx1"/>
                </a:solidFill>
                <a:effectLst/>
                <a:latin typeface="+mn-lt"/>
                <a:ea typeface="+mn-ea"/>
                <a:cs typeface="+mn-cs"/>
              </a:rPr>
              <a:t>In computer science, abstraction is a central problem-solving technique. You</a:t>
            </a:r>
            <a:r>
              <a:rPr lang="en-US" sz="1200" b="0" i="0" kern="1200" baseline="0" dirty="0" smtClean="0">
                <a:solidFill>
                  <a:schemeClr val="tx1"/>
                </a:solidFill>
                <a:effectLst/>
                <a:latin typeface="+mn-lt"/>
                <a:ea typeface="+mn-ea"/>
                <a:cs typeface="+mn-cs"/>
              </a:rPr>
              <a:t> will learn how abstraction is a natural part of what they do every day. Some of the areas where abstractions will be taught and applied are in the creation of programs and models and simulations as well as looking at the way in which the computers use abstractions in terms of number systems, like binary, to represent digital data.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3: Data and Information</a:t>
            </a:r>
          </a:p>
          <a:p>
            <a:r>
              <a:rPr lang="en-US" sz="1200" b="0" i="0" kern="1200" dirty="0" smtClean="0">
                <a:solidFill>
                  <a:schemeClr val="tx1"/>
                </a:solidFill>
                <a:effectLst/>
                <a:latin typeface="+mn-lt"/>
                <a:ea typeface="+mn-ea"/>
                <a:cs typeface="+mn-cs"/>
              </a:rPr>
              <a:t>Data and information facilitate the creation of knowledge. Managing and interpreting an overwhelming amount of raw data is part of the foundation of our information society and technology. In this course you will work with data to discover</a:t>
            </a:r>
            <a:r>
              <a:rPr lang="en-US" sz="1200" b="0" i="0" kern="1200" baseline="0" dirty="0" smtClean="0">
                <a:solidFill>
                  <a:schemeClr val="tx1"/>
                </a:solidFill>
                <a:effectLst/>
                <a:latin typeface="+mn-lt"/>
                <a:ea typeface="+mn-ea"/>
                <a:cs typeface="+mn-cs"/>
              </a:rPr>
              <a:t> connections, patterns, or trends.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CED9B4B-AEB6-FF4F-A240-FC8FDE303F3B}" type="slidenum">
              <a:rPr lang="en-US" smtClean="0"/>
              <a:t>10</a:t>
            </a:fld>
            <a:endParaRPr lang="en-US"/>
          </a:p>
        </p:txBody>
      </p:sp>
    </p:spTree>
    <p:extLst>
      <p:ext uri="{BB962C8B-B14F-4D97-AF65-F5344CB8AC3E}">
        <p14:creationId xmlns:p14="http://schemas.microsoft.com/office/powerpoint/2010/main" val="375461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Big Idea 4: Algorithms</a:t>
            </a:r>
          </a:p>
          <a:p>
            <a:r>
              <a:rPr lang="en-US" sz="1200" b="0" i="0" kern="1200" dirty="0" smtClean="0">
                <a:solidFill>
                  <a:schemeClr val="tx1"/>
                </a:solidFill>
                <a:effectLst/>
                <a:latin typeface="+mn-lt"/>
                <a:ea typeface="+mn-ea"/>
                <a:cs typeface="+mn-cs"/>
              </a:rPr>
              <a:t>Algorithms are used to develop and express solutions to computational problems. They are</a:t>
            </a:r>
            <a:r>
              <a:rPr lang="en-US" sz="1200" b="0" i="0" kern="1200" baseline="0" dirty="0" smtClean="0">
                <a:solidFill>
                  <a:schemeClr val="tx1"/>
                </a:solidFill>
                <a:effectLst/>
                <a:latin typeface="+mn-lt"/>
                <a:ea typeface="+mn-ea"/>
                <a:cs typeface="+mn-cs"/>
              </a:rPr>
              <a:t> used to describe a process. Think about the rules involved in playing your favorite game and the process or technique you might use to win the game. This process is an algorithm.  </a:t>
            </a:r>
            <a:r>
              <a:rPr lang="en-US" sz="1200" b="0" i="0" kern="1200" dirty="0" smtClean="0">
                <a:solidFill>
                  <a:schemeClr val="tx1"/>
                </a:solidFill>
                <a:effectLst/>
                <a:latin typeface="+mn-lt"/>
                <a:ea typeface="+mn-ea"/>
                <a:cs typeface="+mn-cs"/>
              </a:rPr>
              <a:t>In this course you will work with algorithms in many ways: You will develop original algorithms, implement algorithms in a programming language, and analyze algorithms.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5: Programming</a:t>
            </a:r>
          </a:p>
          <a:p>
            <a:r>
              <a:rPr lang="en-US" sz="1200" b="0" i="0" kern="1200" dirty="0" smtClean="0">
                <a:solidFill>
                  <a:schemeClr val="tx1"/>
                </a:solidFill>
                <a:effectLst/>
                <a:latin typeface="+mn-lt"/>
                <a:ea typeface="+mn-ea"/>
                <a:cs typeface="+mn-cs"/>
              </a:rPr>
              <a:t>Programming enables problem solving, human expression, and creation of knowledge. It results in the creation of software, and it facilitates the creation of computational artifacts, including music, images, and visualizations. In this course you will be introduced to the fundamental concepts of programming that can be applied across a variety of projects and languages. You will learn</a:t>
            </a:r>
            <a:r>
              <a:rPr lang="en-US" sz="1200" b="0" i="0" kern="1200" baseline="0" dirty="0" smtClean="0">
                <a:solidFill>
                  <a:schemeClr val="tx1"/>
                </a:solidFill>
                <a:effectLst/>
                <a:latin typeface="+mn-lt"/>
                <a:ea typeface="+mn-ea"/>
                <a:cs typeface="+mn-cs"/>
              </a:rPr>
              <a:t> how to work collaboratively to </a:t>
            </a:r>
            <a:r>
              <a:rPr lang="en-US" sz="1200" b="0" i="0" kern="1200" dirty="0" smtClean="0">
                <a:solidFill>
                  <a:schemeClr val="tx1"/>
                </a:solidFill>
                <a:effectLst/>
                <a:latin typeface="+mn-lt"/>
                <a:ea typeface="+mn-ea"/>
                <a:cs typeface="+mn-cs"/>
              </a:rPr>
              <a:t>create programs for creative expression or to solve a problem.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6: The Internet</a:t>
            </a:r>
          </a:p>
          <a:p>
            <a:r>
              <a:rPr lang="en-US" sz="1200" b="0" i="0" kern="1200" dirty="0" smtClean="0">
                <a:solidFill>
                  <a:schemeClr val="tx1"/>
                </a:solidFill>
                <a:effectLst/>
                <a:latin typeface="+mn-lt"/>
                <a:ea typeface="+mn-ea"/>
                <a:cs typeface="+mn-cs"/>
              </a:rPr>
              <a:t>The Internet and systems built on it have a profound impact on society. Many</a:t>
            </a:r>
            <a:r>
              <a:rPr lang="en-US" sz="1200" b="0" i="0" kern="1200" baseline="0" dirty="0" smtClean="0">
                <a:solidFill>
                  <a:schemeClr val="tx1"/>
                </a:solidFill>
                <a:effectLst/>
                <a:latin typeface="+mn-lt"/>
                <a:ea typeface="+mn-ea"/>
                <a:cs typeface="+mn-cs"/>
              </a:rPr>
              <a:t> of you are using the Internet to complete homework, conduct research, and to stay connected with your friends. </a:t>
            </a:r>
            <a:r>
              <a:rPr lang="en-US" sz="1200" b="0" i="0" kern="1200" dirty="0" smtClean="0">
                <a:solidFill>
                  <a:schemeClr val="tx1"/>
                </a:solidFill>
                <a:effectLst/>
                <a:latin typeface="+mn-lt"/>
                <a:ea typeface="+mn-ea"/>
                <a:cs typeface="+mn-cs"/>
              </a:rPr>
              <a:t>In this course, you will gain insight into how the Internet operates, study characteristics of the Internet and systems built on it, and analyze important concerns such as cybersecurity and how to better keep</a:t>
            </a:r>
            <a:r>
              <a:rPr lang="en-US" sz="1200" b="0" i="0" kern="1200" baseline="0" dirty="0" smtClean="0">
                <a:solidFill>
                  <a:schemeClr val="tx1"/>
                </a:solidFill>
                <a:effectLst/>
                <a:latin typeface="+mn-lt"/>
                <a:ea typeface="+mn-ea"/>
                <a:cs typeface="+mn-cs"/>
              </a:rPr>
              <a:t> your information private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Big Idea 7: Global Impact</a:t>
            </a:r>
          </a:p>
          <a:p>
            <a:r>
              <a:rPr lang="en-US" sz="1200" b="0" i="0" kern="1200" dirty="0" smtClean="0">
                <a:solidFill>
                  <a:schemeClr val="tx1"/>
                </a:solidFill>
                <a:effectLst/>
                <a:latin typeface="+mn-lt"/>
                <a:ea typeface="+mn-ea"/>
                <a:cs typeface="+mn-cs"/>
              </a:rPr>
              <a:t>Computation has changed the way people think, work, live, and play. In this course, you will become familiar with many ways in which computing enables innovation. Many</a:t>
            </a:r>
            <a:r>
              <a:rPr lang="en-US" sz="1200" b="0" i="0" kern="1200" baseline="0" dirty="0" smtClean="0">
                <a:solidFill>
                  <a:schemeClr val="tx1"/>
                </a:solidFill>
                <a:effectLst/>
                <a:latin typeface="+mn-lt"/>
                <a:ea typeface="+mn-ea"/>
                <a:cs typeface="+mn-cs"/>
              </a:rPr>
              <a:t> of you can easily identify the benefits of computing innovations. Your cell phone allow you more freedom because you are able to be reachable by your parents. What you may not have considered are the potential harmful effects of computing. A</a:t>
            </a:r>
            <a:r>
              <a:rPr lang="en-US" sz="1200" b="0" i="0" kern="1200" dirty="0" smtClean="0">
                <a:solidFill>
                  <a:schemeClr val="tx1"/>
                </a:solidFill>
                <a:effectLst/>
                <a:latin typeface="+mn-lt"/>
                <a:ea typeface="+mn-ea"/>
                <a:cs typeface="+mn-cs"/>
              </a:rPr>
              <a:t>nalyzing</a:t>
            </a:r>
            <a:r>
              <a:rPr lang="en-US" sz="1200" b="0" i="0" kern="1200" baseline="0" dirty="0" smtClean="0">
                <a:solidFill>
                  <a:schemeClr val="tx1"/>
                </a:solidFill>
                <a:effectLst/>
                <a:latin typeface="+mn-lt"/>
                <a:ea typeface="+mn-ea"/>
                <a:cs typeface="+mn-cs"/>
              </a:rPr>
              <a:t> both</a:t>
            </a:r>
            <a:r>
              <a:rPr lang="en-US" sz="1200" b="0" i="0" kern="1200" dirty="0" smtClean="0">
                <a:solidFill>
                  <a:schemeClr val="tx1"/>
                </a:solidFill>
                <a:effectLst/>
                <a:latin typeface="+mn-lt"/>
                <a:ea typeface="+mn-ea"/>
                <a:cs typeface="+mn-cs"/>
              </a:rPr>
              <a:t> the potential benefits and harmful effects of computing in a number of contexts will</a:t>
            </a:r>
            <a:r>
              <a:rPr lang="en-US" sz="1200" b="0" i="0" kern="1200" baseline="0" dirty="0" smtClean="0">
                <a:solidFill>
                  <a:schemeClr val="tx1"/>
                </a:solidFill>
                <a:effectLst/>
                <a:latin typeface="+mn-lt"/>
                <a:ea typeface="+mn-ea"/>
                <a:cs typeface="+mn-cs"/>
              </a:rPr>
              <a:t> help you to weigh these effects when creating your own computing innovations</a:t>
            </a:r>
            <a:r>
              <a:rPr lang="en-US" sz="1200" b="0" i="0" kern="1200" dirty="0" smtClean="0">
                <a:solidFill>
                  <a:schemeClr val="tx1"/>
                </a:solidFill>
                <a:effectLst/>
                <a:latin typeface="+mn-lt"/>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11</a:t>
            </a:fld>
            <a:endParaRPr lang="en-US"/>
          </a:p>
        </p:txBody>
      </p:sp>
    </p:spTree>
    <p:extLst>
      <p:ext uri="{BB962C8B-B14F-4D97-AF65-F5344CB8AC3E}">
        <p14:creationId xmlns:p14="http://schemas.microsoft.com/office/powerpoint/2010/main" val="165939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AP Computer Science Principles Assessment consists of two parts: a through-course assessment and the end-of-course AP Exam. Both of these parts will measure your achievement of the course learning objectives.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Through-Course Assessment will allow you to have flexibility and choice in the computational artifacts you will develop. In the Explore Performance task you will investigate a computing innovation that is interesting and meaningful to you. Once you have completed your investigation, you will create a computational artifact using a medium of your choice, such as creating a video, sound, or graphic. When completing the Create Performance Task, you will be allowed to decide what program you will create. The program will either solve a problem or be for your own creative expression. These performance tasks provide you with the opportunity to showcase your interests and what you have learned. </a:t>
            </a:r>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12</a:t>
            </a:fld>
            <a:endParaRPr lang="en-US"/>
          </a:p>
        </p:txBody>
      </p:sp>
    </p:spTree>
    <p:extLst>
      <p:ext uri="{BB962C8B-B14F-4D97-AF65-F5344CB8AC3E}">
        <p14:creationId xmlns:p14="http://schemas.microsoft.com/office/powerpoint/2010/main" val="3094589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duleTitle">
    <p:spTree>
      <p:nvGrpSpPr>
        <p:cNvPr id="1" name=""/>
        <p:cNvGrpSpPr/>
        <p:nvPr/>
      </p:nvGrpSpPr>
      <p:grpSpPr>
        <a:xfrm>
          <a:off x="0" y="0"/>
          <a:ext cx="0" cy="0"/>
          <a:chOff x="0" y="0"/>
          <a:chExt cx="0" cy="0"/>
        </a:xfrm>
      </p:grpSpPr>
      <p:pic>
        <p:nvPicPr>
          <p:cNvPr id="13" name="Picture 12" descr="DA.150522_01_6851-MED.jpg"/>
          <p:cNvPicPr>
            <a:picLocks noChangeAspect="1"/>
          </p:cNvPicPr>
          <p:nvPr userDrawn="1"/>
        </p:nvPicPr>
        <p:blipFill rotWithShape="1">
          <a:blip r:embed="rId2">
            <a:extLst>
              <a:ext uri="{28A0092B-C50C-407E-A947-70E740481C1C}">
                <a14:useLocalDpi xmlns:a14="http://schemas.microsoft.com/office/drawing/2010/main" val="0"/>
              </a:ext>
            </a:extLst>
          </a:blip>
          <a:srcRect l="2206" t="13340" r="2429" b="4420"/>
          <a:stretch/>
        </p:blipFill>
        <p:spPr>
          <a:xfrm>
            <a:off x="0" y="0"/>
            <a:ext cx="9144004" cy="5910046"/>
          </a:xfrm>
          <a:prstGeom prst="rect">
            <a:avLst/>
          </a:prstGeom>
        </p:spPr>
      </p:pic>
      <p:pic>
        <p:nvPicPr>
          <p:cNvPr id="12" name="Picture 11" descr="Charts.png"/>
          <p:cNvPicPr>
            <a:picLocks noChangeAspect="1"/>
          </p:cNvPicPr>
          <p:nvPr userDrawn="1"/>
        </p:nvPicPr>
        <p:blipFill rotWithShape="1">
          <a:blip r:embed="rId3">
            <a:extLst>
              <a:ext uri="{28A0092B-C50C-407E-A947-70E740481C1C}">
                <a14:useLocalDpi xmlns:a14="http://schemas.microsoft.com/office/drawing/2010/main" val="0"/>
              </a:ext>
            </a:extLst>
          </a:blip>
          <a:srcRect l="3996" t="56598" r="63116" b="36270"/>
          <a:stretch/>
        </p:blipFill>
        <p:spPr>
          <a:xfrm>
            <a:off x="1" y="5136688"/>
            <a:ext cx="9144002" cy="1721313"/>
          </a:xfrm>
          <a:prstGeom prst="rect">
            <a:avLst/>
          </a:prstGeom>
        </p:spPr>
      </p:pic>
      <p:sp>
        <p:nvSpPr>
          <p:cNvPr id="5" name="Title 4"/>
          <p:cNvSpPr>
            <a:spLocks noGrp="1"/>
          </p:cNvSpPr>
          <p:nvPr>
            <p:ph type="title"/>
          </p:nvPr>
        </p:nvSpPr>
        <p:spPr>
          <a:xfrm>
            <a:off x="527243" y="5244522"/>
            <a:ext cx="8302993" cy="797870"/>
          </a:xfrm>
          <a:prstGeom prst="rect">
            <a:avLst/>
          </a:prstGeom>
        </p:spPr>
        <p:txBody>
          <a:bodyPr anchor="b" anchorCtr="0">
            <a:normAutofit/>
          </a:bodyPr>
          <a:lstStyle>
            <a:lvl1pPr algn="l">
              <a:lnSpc>
                <a:spcPts val="3700"/>
              </a:lnSpc>
              <a:defRPr lang="en-US" sz="3600" b="1" kern="1200" dirty="0">
                <a:solidFill>
                  <a:schemeClr val="bg1"/>
                </a:solidFill>
                <a:latin typeface="Serifa Std 45 Light" pitchFamily="18" charset="0"/>
                <a:ea typeface="Arial Unicode MS" pitchFamily="34" charset="-128"/>
                <a:cs typeface="Arial" pitchFamily="34" charset="0"/>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538560" y="6116157"/>
            <a:ext cx="6016504" cy="550862"/>
          </a:xfrm>
          <a:prstGeom prst="rect">
            <a:avLst/>
          </a:prstGeom>
        </p:spPr>
        <p:txBody>
          <a:bodyPr>
            <a:noAutofit/>
          </a:bodyPr>
          <a:lstStyle>
            <a:lvl1pPr marL="0" indent="0">
              <a:buFontTx/>
              <a:buNone/>
              <a:defRPr lang="en-US" sz="3000" b="0" kern="1200" dirty="0">
                <a:solidFill>
                  <a:schemeClr val="bg1"/>
                </a:solidFill>
                <a:latin typeface="Serifa Std 45 Light" pitchFamily="18" charset="0"/>
                <a:ea typeface="Arial Unicode MS" pitchFamily="34" charset="-128"/>
                <a:cs typeface="Arial" pitchFamily="34" charset="0"/>
              </a:defRPr>
            </a:lvl1pPr>
          </a:lstStyle>
          <a:p>
            <a:pPr lvl="0"/>
            <a:r>
              <a:rPr lang="en-US" dirty="0" smtClean="0"/>
              <a:t>Click to edit Master</a:t>
            </a:r>
            <a:endParaRPr lang="en-US" dirty="0"/>
          </a:p>
        </p:txBody>
      </p:sp>
    </p:spTree>
    <p:extLst>
      <p:ext uri="{BB962C8B-B14F-4D97-AF65-F5344CB8AC3E}">
        <p14:creationId xmlns:p14="http://schemas.microsoft.com/office/powerpoint/2010/main" val="32492990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Layout">
    <p:spTree>
      <p:nvGrpSpPr>
        <p:cNvPr id="1" name=""/>
        <p:cNvGrpSpPr/>
        <p:nvPr/>
      </p:nvGrpSpPr>
      <p:grpSpPr>
        <a:xfrm>
          <a:off x="0" y="0"/>
          <a:ext cx="0" cy="0"/>
          <a:chOff x="0" y="0"/>
          <a:chExt cx="0" cy="0"/>
        </a:xfrm>
      </p:grpSpPr>
      <p:pic>
        <p:nvPicPr>
          <p:cNvPr id="9" name="Picture 8"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2" name="Picture Placeholder 2"/>
          <p:cNvSpPr>
            <a:spLocks noGrp="1"/>
          </p:cNvSpPr>
          <p:nvPr>
            <p:ph type="pic" idx="1"/>
          </p:nvPr>
        </p:nvSpPr>
        <p:spPr>
          <a:xfrm>
            <a:off x="603168" y="1933058"/>
            <a:ext cx="7670800" cy="3134242"/>
          </a:xfrm>
          <a:prstGeom prst="rect">
            <a:avLst/>
          </a:prstGeom>
        </p:spPr>
        <p:txBody>
          <a:bodyPr/>
          <a:lstStyle>
            <a:lvl1pPr marL="0" indent="0">
              <a:buNone/>
              <a:defRPr sz="2000">
                <a:solidFill>
                  <a:schemeClr val="bg1">
                    <a:lumMod val="75000"/>
                  </a:schemeClr>
                </a:solidFill>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Content Placeholder 3"/>
          <p:cNvSpPr>
            <a:spLocks noGrp="1"/>
          </p:cNvSpPr>
          <p:nvPr>
            <p:ph sz="half" idx="2"/>
          </p:nvPr>
        </p:nvSpPr>
        <p:spPr>
          <a:xfrm>
            <a:off x="603168" y="5181600"/>
            <a:ext cx="7670800" cy="850383"/>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pic>
        <p:nvPicPr>
          <p:cNvPr id="14" name="Picture 13"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15"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3" name="Picture 12"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8"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0" name="Straight Connector 19"/>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6845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Layout">
    <p:spTree>
      <p:nvGrpSpPr>
        <p:cNvPr id="1" name=""/>
        <p:cNvGrpSpPr/>
        <p:nvPr/>
      </p:nvGrpSpPr>
      <p:grpSpPr>
        <a:xfrm>
          <a:off x="0" y="0"/>
          <a:ext cx="0" cy="0"/>
          <a:chOff x="0" y="0"/>
          <a:chExt cx="0" cy="0"/>
        </a:xfrm>
      </p:grpSpPr>
      <p:pic>
        <p:nvPicPr>
          <p:cNvPr id="10" name="Picture 9"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1" name="Content Placeholder 3"/>
          <p:cNvSpPr>
            <a:spLocks noGrp="1"/>
          </p:cNvSpPr>
          <p:nvPr>
            <p:ph sz="half" idx="2"/>
          </p:nvPr>
        </p:nvSpPr>
        <p:spPr>
          <a:xfrm>
            <a:off x="603168" y="5181600"/>
            <a:ext cx="7670800" cy="850383"/>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sp>
        <p:nvSpPr>
          <p:cNvPr id="3" name="Chart Placeholder 2"/>
          <p:cNvSpPr>
            <a:spLocks noGrp="1"/>
          </p:cNvSpPr>
          <p:nvPr>
            <p:ph type="chart" sz="quarter" idx="13"/>
          </p:nvPr>
        </p:nvSpPr>
        <p:spPr>
          <a:xfrm>
            <a:off x="603168" y="2062564"/>
            <a:ext cx="7670800" cy="3022600"/>
          </a:xfrm>
          <a:prstGeom prst="rect">
            <a:avLst/>
          </a:prstGeom>
        </p:spPr>
        <p:txBody>
          <a:bodyPr vert="horz"/>
          <a:lstStyle>
            <a:lvl1pPr marL="0" indent="0">
              <a:buFontTx/>
              <a:buNone/>
              <a:defRPr sz="2000">
                <a:solidFill>
                  <a:srgbClr val="7F7F7F"/>
                </a:solidFill>
                <a:latin typeface="Arial"/>
                <a:cs typeface="Arial"/>
              </a:defRPr>
            </a:lvl1pPr>
          </a:lstStyle>
          <a:p>
            <a:endParaRPr lang="en-US" dirty="0"/>
          </a:p>
        </p:txBody>
      </p:sp>
      <p:pic>
        <p:nvPicPr>
          <p:cNvPr id="14" name="Picture 13"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12"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3" name="Picture 12"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8"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0" name="Straight Connector 19"/>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98310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ubleChartLayout">
    <p:spTree>
      <p:nvGrpSpPr>
        <p:cNvPr id="1" name=""/>
        <p:cNvGrpSpPr/>
        <p:nvPr/>
      </p:nvGrpSpPr>
      <p:grpSpPr>
        <a:xfrm>
          <a:off x="0" y="0"/>
          <a:ext cx="0" cy="0"/>
          <a:chOff x="0" y="0"/>
          <a:chExt cx="0" cy="0"/>
        </a:xfrm>
      </p:grpSpPr>
      <p:pic>
        <p:nvPicPr>
          <p:cNvPr id="16" name="Picture 15"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1" name="Content Placeholder 3"/>
          <p:cNvSpPr>
            <a:spLocks noGrp="1"/>
          </p:cNvSpPr>
          <p:nvPr>
            <p:ph sz="half" idx="2"/>
          </p:nvPr>
        </p:nvSpPr>
        <p:spPr>
          <a:xfrm>
            <a:off x="603168" y="1982178"/>
            <a:ext cx="3697654" cy="372208"/>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sp>
        <p:nvSpPr>
          <p:cNvPr id="3" name="Chart Placeholder 2"/>
          <p:cNvSpPr>
            <a:spLocks noGrp="1"/>
          </p:cNvSpPr>
          <p:nvPr>
            <p:ph type="chart" sz="quarter" idx="13"/>
          </p:nvPr>
        </p:nvSpPr>
        <p:spPr>
          <a:xfrm>
            <a:off x="603168" y="2935654"/>
            <a:ext cx="3697654" cy="3022600"/>
          </a:xfrm>
          <a:prstGeom prst="rect">
            <a:avLst/>
          </a:prstGeom>
        </p:spPr>
        <p:txBody>
          <a:bodyPr vert="horz"/>
          <a:lstStyle>
            <a:lvl1pPr marL="0" indent="0">
              <a:buFontTx/>
              <a:buNone/>
              <a:defRPr sz="2000">
                <a:solidFill>
                  <a:srgbClr val="7F7F7F"/>
                </a:solidFill>
                <a:latin typeface="Arial"/>
                <a:cs typeface="Arial"/>
              </a:defRPr>
            </a:lvl1pPr>
          </a:lstStyle>
          <a:p>
            <a:endParaRPr lang="en-US" dirty="0"/>
          </a:p>
        </p:txBody>
      </p:sp>
      <p:sp>
        <p:nvSpPr>
          <p:cNvPr id="10" name="Chart Placeholder 2"/>
          <p:cNvSpPr>
            <a:spLocks noGrp="1"/>
          </p:cNvSpPr>
          <p:nvPr>
            <p:ph type="chart" sz="quarter" idx="14"/>
          </p:nvPr>
        </p:nvSpPr>
        <p:spPr>
          <a:xfrm>
            <a:off x="4798646" y="2935654"/>
            <a:ext cx="3570654" cy="3022600"/>
          </a:xfrm>
          <a:prstGeom prst="rect">
            <a:avLst/>
          </a:prstGeom>
        </p:spPr>
        <p:txBody>
          <a:bodyPr vert="horz"/>
          <a:lstStyle>
            <a:lvl1pPr marL="0" indent="0">
              <a:buFontTx/>
              <a:buNone/>
              <a:defRPr sz="2000">
                <a:solidFill>
                  <a:srgbClr val="7F7F7F"/>
                </a:solidFill>
                <a:latin typeface="Arial"/>
                <a:cs typeface="Arial"/>
              </a:defRPr>
            </a:lvl1pPr>
          </a:lstStyle>
          <a:p>
            <a:endParaRPr lang="en-US" dirty="0"/>
          </a:p>
        </p:txBody>
      </p:sp>
      <p:sp>
        <p:nvSpPr>
          <p:cNvPr id="12" name="Content Placeholder 3"/>
          <p:cNvSpPr>
            <a:spLocks noGrp="1"/>
          </p:cNvSpPr>
          <p:nvPr>
            <p:ph sz="half" idx="15"/>
          </p:nvPr>
        </p:nvSpPr>
        <p:spPr>
          <a:xfrm>
            <a:off x="4798646" y="1982178"/>
            <a:ext cx="3570654" cy="372208"/>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sp>
        <p:nvSpPr>
          <p:cNvPr id="13" name="Content Placeholder 3"/>
          <p:cNvSpPr>
            <a:spLocks noGrp="1"/>
          </p:cNvSpPr>
          <p:nvPr>
            <p:ph sz="half" idx="16"/>
          </p:nvPr>
        </p:nvSpPr>
        <p:spPr>
          <a:xfrm>
            <a:off x="603168" y="2451101"/>
            <a:ext cx="3697654" cy="372208"/>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sp>
        <p:nvSpPr>
          <p:cNvPr id="14" name="Content Placeholder 3"/>
          <p:cNvSpPr>
            <a:spLocks noGrp="1"/>
          </p:cNvSpPr>
          <p:nvPr>
            <p:ph sz="half" idx="17"/>
          </p:nvPr>
        </p:nvSpPr>
        <p:spPr>
          <a:xfrm>
            <a:off x="4798646" y="2451101"/>
            <a:ext cx="3570654" cy="372208"/>
          </a:xfrm>
          <a:prstGeom prst="rect">
            <a:avLst/>
          </a:prstGeom>
        </p:spPr>
        <p:txBody>
          <a:bodyPr>
            <a:normAutofit/>
          </a:bodyPr>
          <a:lstStyle>
            <a:lvl1pPr marL="0" indent="0">
              <a:spcBef>
                <a:spcPts val="1600"/>
              </a:spcBef>
              <a:buClr>
                <a:srgbClr val="0065A4"/>
              </a:buClr>
              <a:buSzPct val="80000"/>
              <a:buFontTx/>
              <a:buNone/>
              <a:defRPr sz="1400">
                <a:solidFill>
                  <a:schemeClr val="tx1"/>
                </a:solidFill>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endParaRPr lang="en-US" dirty="0"/>
          </a:p>
        </p:txBody>
      </p:sp>
      <p:pic>
        <p:nvPicPr>
          <p:cNvPr id="26" name="Picture 25"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19"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65A4"/>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8" name="Picture 17"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20"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2" name="Straight Connector 21"/>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8038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Layout">
    <p:spTree>
      <p:nvGrpSpPr>
        <p:cNvPr id="1" name=""/>
        <p:cNvGrpSpPr/>
        <p:nvPr/>
      </p:nvGrpSpPr>
      <p:grpSpPr>
        <a:xfrm>
          <a:off x="0" y="0"/>
          <a:ext cx="0" cy="0"/>
          <a:chOff x="0" y="0"/>
          <a:chExt cx="0" cy="0"/>
        </a:xfrm>
      </p:grpSpPr>
      <p:pic>
        <p:nvPicPr>
          <p:cNvPr id="7" name="Picture 6"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4" name="Table Placeholder 3"/>
          <p:cNvSpPr>
            <a:spLocks noGrp="1"/>
          </p:cNvSpPr>
          <p:nvPr>
            <p:ph type="tbl" sz="quarter" idx="13"/>
          </p:nvPr>
        </p:nvSpPr>
        <p:spPr>
          <a:xfrm>
            <a:off x="603168" y="1762652"/>
            <a:ext cx="7670800" cy="3942675"/>
          </a:xfrm>
          <a:prstGeom prst="rect">
            <a:avLst/>
          </a:prstGeom>
        </p:spPr>
        <p:txBody>
          <a:bodyPr vert="horz"/>
          <a:lstStyle>
            <a:lvl1pPr marL="0" indent="0">
              <a:buFontTx/>
              <a:buNone/>
              <a:defRPr sz="2000">
                <a:solidFill>
                  <a:srgbClr val="808080"/>
                </a:solidFill>
                <a:latin typeface="Arial"/>
              </a:defRPr>
            </a:lvl1pPr>
          </a:lstStyle>
          <a:p>
            <a:endParaRPr lang="en-US" dirty="0"/>
          </a:p>
        </p:txBody>
      </p:sp>
      <p:pic>
        <p:nvPicPr>
          <p:cNvPr id="10" name="Picture 9"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8"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65A4"/>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9" name="Picture 8"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4"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15" name="Straight Connector 14"/>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9647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odul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918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Title">
    <p:spTree>
      <p:nvGrpSpPr>
        <p:cNvPr id="1" name=""/>
        <p:cNvGrpSpPr/>
        <p:nvPr/>
      </p:nvGrpSpPr>
      <p:grpSpPr>
        <a:xfrm>
          <a:off x="0" y="0"/>
          <a:ext cx="0" cy="0"/>
          <a:chOff x="0" y="0"/>
          <a:chExt cx="0" cy="0"/>
        </a:xfrm>
      </p:grpSpPr>
      <p:pic>
        <p:nvPicPr>
          <p:cNvPr id="8" name="Picture 7"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603169" y="1939568"/>
            <a:ext cx="7766131" cy="4132946"/>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2" name="Picture 21"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28"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sp>
        <p:nvSpPr>
          <p:cNvPr id="9"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7C"/>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0" name="Picture 9"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cxnSp>
        <p:nvCxnSpPr>
          <p:cNvPr id="12" name="Straight Connector 11"/>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21130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Title">
    <p:spTree>
      <p:nvGrpSpPr>
        <p:cNvPr id="1" name=""/>
        <p:cNvGrpSpPr/>
        <p:nvPr/>
      </p:nvGrpSpPr>
      <p:grpSpPr>
        <a:xfrm>
          <a:off x="0" y="0"/>
          <a:ext cx="0" cy="0"/>
          <a:chOff x="0" y="0"/>
          <a:chExt cx="0" cy="0"/>
        </a:xfrm>
      </p:grpSpPr>
      <p:pic>
        <p:nvPicPr>
          <p:cNvPr id="9" name="Picture 8"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603169" y="1939568"/>
            <a:ext cx="7766131" cy="4132946"/>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2" name="Picture 21"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7"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7C"/>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0" name="Picture 9"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2"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14" name="Straight Connector 13"/>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9542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ubtitle">
    <p:spTree>
      <p:nvGrpSpPr>
        <p:cNvPr id="1" name=""/>
        <p:cNvGrpSpPr/>
        <p:nvPr/>
      </p:nvGrpSpPr>
      <p:grpSpPr>
        <a:xfrm>
          <a:off x="0" y="0"/>
          <a:ext cx="0" cy="0"/>
          <a:chOff x="0" y="0"/>
          <a:chExt cx="0" cy="0"/>
        </a:xfrm>
      </p:grpSpPr>
      <p:pic>
        <p:nvPicPr>
          <p:cNvPr id="11" name="Picture 10"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603169" y="2387600"/>
            <a:ext cx="7766131" cy="3644383"/>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0"/>
          </p:nvPr>
        </p:nvSpPr>
        <p:spPr>
          <a:xfrm>
            <a:off x="603250" y="1663700"/>
            <a:ext cx="7766050" cy="558800"/>
          </a:xfrm>
          <a:prstGeom prst="rect">
            <a:avLst/>
          </a:prstGeom>
        </p:spPr>
        <p:txBody>
          <a:bodyPr vert="horz" anchor="ctr" anchorCtr="0"/>
          <a:lstStyle>
            <a:lvl1pPr marL="0" indent="0">
              <a:buFontTx/>
              <a:buNone/>
              <a:defRPr sz="2100">
                <a:solidFill>
                  <a:srgbClr val="005480"/>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pic>
        <p:nvPicPr>
          <p:cNvPr id="12" name="Picture 11"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10"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7C"/>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4" name="Picture 13"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6"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1" name="Straight Connector 20"/>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68349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ubtitleTwoLines">
    <p:spTree>
      <p:nvGrpSpPr>
        <p:cNvPr id="1" name=""/>
        <p:cNvGrpSpPr/>
        <p:nvPr/>
      </p:nvGrpSpPr>
      <p:grpSpPr>
        <a:xfrm>
          <a:off x="0" y="0"/>
          <a:ext cx="0" cy="0"/>
          <a:chOff x="0" y="0"/>
          <a:chExt cx="0" cy="0"/>
        </a:xfrm>
      </p:grpSpPr>
      <p:pic>
        <p:nvPicPr>
          <p:cNvPr id="11" name="Picture 10"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603169" y="2628900"/>
            <a:ext cx="7766131" cy="3403083"/>
          </a:xfrm>
          <a:prstGeom prst="rect">
            <a:avLst/>
          </a:prstGeom>
        </p:spPr>
        <p:txBody>
          <a:bodyPr>
            <a:normAutofit/>
          </a:bodyPr>
          <a:lstStyle>
            <a:lvl1pPr marL="285750" indent="-285750">
              <a:spcBef>
                <a:spcPts val="1600"/>
              </a:spcBef>
              <a:buClr>
                <a:srgbClr val="0065A4"/>
              </a:buClr>
              <a:buSzPct val="80000"/>
              <a:buFont typeface="Lucida Grande"/>
              <a:buChar char="►"/>
              <a:defRPr sz="1600">
                <a:latin typeface="Arial"/>
                <a:cs typeface="Arial"/>
              </a:defRPr>
            </a:lvl1pPr>
            <a:lvl2pPr marL="571500" indent="-279400">
              <a:spcBef>
                <a:spcPts val="1600"/>
              </a:spcBef>
              <a:buClr>
                <a:srgbClr val="0065A4"/>
              </a:buClr>
              <a:buSzPct val="60000"/>
              <a:buFont typeface="Lucida Grande"/>
              <a:buChar char="►"/>
              <a:defRPr sz="1600">
                <a:latin typeface="Arial"/>
                <a:cs typeface="Arial"/>
              </a:defRPr>
            </a:lvl2pPr>
            <a:lvl3pPr marL="800100" indent="-228600">
              <a:spcBef>
                <a:spcPts val="1600"/>
              </a:spcBef>
              <a:buClr>
                <a:srgbClr val="0065A4"/>
              </a:buClr>
              <a:buSzPct val="60000"/>
              <a:buFont typeface="Lucida Grande"/>
              <a:buChar char="►"/>
              <a:defRPr sz="1600">
                <a:latin typeface="Arial"/>
                <a:cs typeface="Arial"/>
              </a:defRPr>
            </a:lvl3pPr>
            <a:lvl4pPr marL="1092200" indent="-292100">
              <a:spcBef>
                <a:spcPts val="1600"/>
              </a:spcBef>
              <a:buClr>
                <a:srgbClr val="0065A4"/>
              </a:buClr>
              <a:buSzPct val="60000"/>
              <a:buFont typeface="Lucida Grande"/>
              <a:buChar char="►"/>
              <a:defRPr sz="1600">
                <a:latin typeface="Arial"/>
                <a:cs typeface="Arial"/>
              </a:defRPr>
            </a:lvl4pPr>
            <a:lvl5pPr marL="1371600" indent="-279400">
              <a:spcBef>
                <a:spcPts val="1600"/>
              </a:spcBef>
              <a:buClr>
                <a:srgbClr val="0065A4"/>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14"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24" name="Text Placeholder 3"/>
          <p:cNvSpPr>
            <a:spLocks noGrp="1"/>
          </p:cNvSpPr>
          <p:nvPr>
            <p:ph type="body" sz="quarter" idx="10"/>
          </p:nvPr>
        </p:nvSpPr>
        <p:spPr>
          <a:xfrm>
            <a:off x="603250" y="1718688"/>
            <a:ext cx="7766050" cy="825500"/>
          </a:xfrm>
          <a:prstGeom prst="rect">
            <a:avLst/>
          </a:prstGeom>
        </p:spPr>
        <p:txBody>
          <a:bodyPr vert="horz" anchor="ctr" anchorCtr="0"/>
          <a:lstStyle>
            <a:lvl1pPr marL="0" indent="0">
              <a:buFontTx/>
              <a:buNone/>
              <a:defRPr sz="2100">
                <a:solidFill>
                  <a:srgbClr val="005480"/>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a:p>
            <a:pPr lvl="0"/>
            <a:r>
              <a:rPr lang="en-US" dirty="0" smtClean="0"/>
              <a:t>2 lines</a:t>
            </a:r>
            <a:endParaRPr lang="en-US" dirty="0"/>
          </a:p>
        </p:txBody>
      </p:sp>
      <p:sp>
        <p:nvSpPr>
          <p:cNvPr id="10"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2" name="Picture 11"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6"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1" name="Straight Connector 20"/>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1259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2Columns">
    <p:spTree>
      <p:nvGrpSpPr>
        <p:cNvPr id="1" name=""/>
        <p:cNvGrpSpPr/>
        <p:nvPr/>
      </p:nvGrpSpPr>
      <p:grpSpPr>
        <a:xfrm>
          <a:off x="0" y="0"/>
          <a:ext cx="0" cy="0"/>
          <a:chOff x="0" y="0"/>
          <a:chExt cx="0" cy="0"/>
        </a:xfrm>
      </p:grpSpPr>
      <p:pic>
        <p:nvPicPr>
          <p:cNvPr id="11" name="Picture 10"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4584700" y="1939568"/>
            <a:ext cx="3784600" cy="4092415"/>
          </a:xfrm>
          <a:prstGeom prst="rect">
            <a:avLst/>
          </a:prstGeom>
        </p:spPr>
        <p:txBody>
          <a:bodyPr>
            <a:normAutofit/>
          </a:bodyPr>
          <a:lstStyle>
            <a:lvl1pPr marL="285750" indent="-285750">
              <a:spcBef>
                <a:spcPts val="1600"/>
              </a:spcBef>
              <a:buClr>
                <a:srgbClr val="005480"/>
              </a:buClr>
              <a:buSzPct val="80000"/>
              <a:buFont typeface="Lucida Grande"/>
              <a:buChar char="►"/>
              <a:defRPr sz="1600">
                <a:solidFill>
                  <a:srgbClr val="000000"/>
                </a:solidFill>
                <a:latin typeface="Arial"/>
                <a:cs typeface="Arial"/>
              </a:defRPr>
            </a:lvl1pPr>
            <a:lvl2pPr marL="571500" indent="-279400">
              <a:spcBef>
                <a:spcPts val="1600"/>
              </a:spcBef>
              <a:buClr>
                <a:srgbClr val="005480"/>
              </a:buClr>
              <a:buSzPct val="60000"/>
              <a:buFont typeface="Lucida Grande"/>
              <a:buChar char="►"/>
              <a:defRPr sz="1600">
                <a:solidFill>
                  <a:srgbClr val="000000"/>
                </a:solidFill>
                <a:latin typeface="Arial"/>
                <a:cs typeface="Arial"/>
              </a:defRPr>
            </a:lvl2pPr>
            <a:lvl3pPr marL="800100" indent="-228600">
              <a:spcBef>
                <a:spcPts val="1600"/>
              </a:spcBef>
              <a:buClr>
                <a:srgbClr val="005480"/>
              </a:buClr>
              <a:buSzPct val="60000"/>
              <a:buFont typeface="Lucida Grande"/>
              <a:buChar char="►"/>
              <a:defRPr sz="1600">
                <a:solidFill>
                  <a:srgbClr val="000000"/>
                </a:solidFill>
                <a:latin typeface="Arial"/>
                <a:cs typeface="Arial"/>
              </a:defRPr>
            </a:lvl3pPr>
            <a:lvl4pPr marL="1092200" indent="-292100">
              <a:spcBef>
                <a:spcPts val="1600"/>
              </a:spcBef>
              <a:buClr>
                <a:srgbClr val="005480"/>
              </a:buClr>
              <a:buSzPct val="60000"/>
              <a:buFont typeface="Lucida Grande"/>
              <a:buChar char="►"/>
              <a:defRPr sz="1600">
                <a:solidFill>
                  <a:srgbClr val="000000"/>
                </a:solidFill>
                <a:latin typeface="Arial"/>
                <a:cs typeface="Arial"/>
              </a:defRPr>
            </a:lvl4pPr>
            <a:lvl5pPr marL="1371600" indent="-279400">
              <a:spcBef>
                <a:spcPts val="1600"/>
              </a:spcBef>
              <a:buClr>
                <a:srgbClr val="005480"/>
              </a:buClr>
              <a:buSzPct val="60000"/>
              <a:buFont typeface="Lucida Grande"/>
              <a:buChar char="►"/>
              <a:defRPr sz="1600">
                <a:solidFill>
                  <a:srgbClr val="000000"/>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half" idx="10"/>
          </p:nvPr>
        </p:nvSpPr>
        <p:spPr>
          <a:xfrm>
            <a:off x="603168" y="1939568"/>
            <a:ext cx="3791032" cy="4092415"/>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13"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9"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3" name="Picture 12"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5"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0" name="Straight Connector 19"/>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12596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2ColumnSubtitle">
    <p:spTree>
      <p:nvGrpSpPr>
        <p:cNvPr id="1" name=""/>
        <p:cNvGrpSpPr/>
        <p:nvPr/>
      </p:nvGrpSpPr>
      <p:grpSpPr>
        <a:xfrm>
          <a:off x="0" y="0"/>
          <a:ext cx="0" cy="0"/>
          <a:chOff x="0" y="0"/>
          <a:chExt cx="0" cy="0"/>
        </a:xfrm>
      </p:grpSpPr>
      <p:pic>
        <p:nvPicPr>
          <p:cNvPr id="18" name="Picture 17"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7" name="TextBox 16"/>
          <p:cNvSpPr txBox="1"/>
          <p:nvPr userDrawn="1"/>
        </p:nvSpPr>
        <p:spPr>
          <a:xfrm>
            <a:off x="-1562485" y="3024909"/>
            <a:ext cx="914400" cy="914400"/>
          </a:xfrm>
          <a:prstGeom prst="rect">
            <a:avLst/>
          </a:prstGeom>
          <a:ln>
            <a:noFill/>
          </a:ln>
        </p:spPr>
        <p:txBody>
          <a:bodyPr vert="horz" wrap="none" lIns="91440" tIns="45720" rIns="91440" bIns="45720" rtlCol="0" anchor="t" anchorCtr="0">
            <a:normAutofit/>
          </a:bodyPr>
          <a:lstStyle/>
          <a:p>
            <a:endParaRPr lang="en-US" sz="1400" dirty="0" smtClean="0">
              <a:solidFill>
                <a:schemeClr val="tx1">
                  <a:lumMod val="85000"/>
                  <a:lumOff val="15000"/>
                </a:schemeClr>
              </a:solidFill>
            </a:endParaRPr>
          </a:p>
        </p:txBody>
      </p:sp>
      <p:sp>
        <p:nvSpPr>
          <p:cNvPr id="4" name="Text Placeholder 3"/>
          <p:cNvSpPr>
            <a:spLocks noGrp="1"/>
          </p:cNvSpPr>
          <p:nvPr>
            <p:ph type="body" sz="quarter" idx="10"/>
          </p:nvPr>
        </p:nvSpPr>
        <p:spPr>
          <a:xfrm>
            <a:off x="603250" y="1734248"/>
            <a:ext cx="3790950" cy="558800"/>
          </a:xfrm>
          <a:prstGeom prst="rect">
            <a:avLst/>
          </a:prstGeom>
        </p:spPr>
        <p:txBody>
          <a:bodyPr vert="horz" anchor="ctr" anchorCtr="0"/>
          <a:lstStyle>
            <a:lvl1pPr marL="0" indent="0">
              <a:buFontTx/>
              <a:buNone/>
              <a:defRPr sz="2100">
                <a:solidFill>
                  <a:srgbClr val="73C166"/>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12" name="Text Placeholder 3"/>
          <p:cNvSpPr>
            <a:spLocks noGrp="1"/>
          </p:cNvSpPr>
          <p:nvPr>
            <p:ph type="body" sz="quarter" idx="14"/>
          </p:nvPr>
        </p:nvSpPr>
        <p:spPr>
          <a:xfrm>
            <a:off x="4584700" y="1734248"/>
            <a:ext cx="3803568" cy="558800"/>
          </a:xfrm>
          <a:prstGeom prst="rect">
            <a:avLst/>
          </a:prstGeom>
        </p:spPr>
        <p:txBody>
          <a:bodyPr vert="horz" anchor="ctr" anchorCtr="0"/>
          <a:lstStyle>
            <a:lvl1pPr marL="0" indent="0">
              <a:buFontTx/>
              <a:buNone/>
              <a:defRPr sz="2100">
                <a:solidFill>
                  <a:srgbClr val="73C166"/>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
        <p:nvSpPr>
          <p:cNvPr id="15" name="Content Placeholder 3"/>
          <p:cNvSpPr>
            <a:spLocks noGrp="1"/>
          </p:cNvSpPr>
          <p:nvPr>
            <p:ph sz="half" idx="2"/>
          </p:nvPr>
        </p:nvSpPr>
        <p:spPr>
          <a:xfrm>
            <a:off x="4584700" y="2387600"/>
            <a:ext cx="3784600" cy="3644383"/>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3"/>
          <p:cNvSpPr>
            <a:spLocks noGrp="1"/>
          </p:cNvSpPr>
          <p:nvPr>
            <p:ph sz="half" idx="15"/>
          </p:nvPr>
        </p:nvSpPr>
        <p:spPr>
          <a:xfrm>
            <a:off x="603168" y="2387600"/>
            <a:ext cx="3791032" cy="3644383"/>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13"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21"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sp>
        <p:nvSpPr>
          <p:cNvPr id="13"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9" name="Picture 18"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cxnSp>
        <p:nvCxnSpPr>
          <p:cNvPr id="23" name="Straight Connector 22"/>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5719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WithPicture">
    <p:spTree>
      <p:nvGrpSpPr>
        <p:cNvPr id="1" name=""/>
        <p:cNvGrpSpPr/>
        <p:nvPr/>
      </p:nvGrpSpPr>
      <p:grpSpPr>
        <a:xfrm>
          <a:off x="0" y="0"/>
          <a:ext cx="0" cy="0"/>
          <a:chOff x="0" y="0"/>
          <a:chExt cx="0" cy="0"/>
        </a:xfrm>
      </p:grpSpPr>
      <p:pic>
        <p:nvPicPr>
          <p:cNvPr id="11" name="Picture 10"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7" name="TextBox 16"/>
          <p:cNvSpPr txBox="1"/>
          <p:nvPr userDrawn="1"/>
        </p:nvSpPr>
        <p:spPr>
          <a:xfrm>
            <a:off x="-1562485" y="3024909"/>
            <a:ext cx="914400" cy="914400"/>
          </a:xfrm>
          <a:prstGeom prst="rect">
            <a:avLst/>
          </a:prstGeom>
          <a:ln>
            <a:noFill/>
          </a:ln>
        </p:spPr>
        <p:txBody>
          <a:bodyPr vert="horz" wrap="none" lIns="91440" tIns="45720" rIns="91440" bIns="45720" rtlCol="0" anchor="t" anchorCtr="0">
            <a:normAutofit/>
          </a:bodyPr>
          <a:lstStyle/>
          <a:p>
            <a:endParaRPr lang="en-US" sz="1400" dirty="0" smtClean="0">
              <a:solidFill>
                <a:schemeClr val="tx1">
                  <a:lumMod val="85000"/>
                  <a:lumOff val="15000"/>
                </a:schemeClr>
              </a:solidFill>
            </a:endParaRPr>
          </a:p>
        </p:txBody>
      </p:sp>
      <p:sp>
        <p:nvSpPr>
          <p:cNvPr id="19" name="Content Placeholder 3"/>
          <p:cNvSpPr>
            <a:spLocks noGrp="1"/>
          </p:cNvSpPr>
          <p:nvPr>
            <p:ph sz="half" idx="2"/>
          </p:nvPr>
        </p:nvSpPr>
        <p:spPr>
          <a:xfrm>
            <a:off x="4584700" y="1939568"/>
            <a:ext cx="3784600" cy="4092415"/>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2"/>
          <p:cNvSpPr>
            <a:spLocks noGrp="1"/>
          </p:cNvSpPr>
          <p:nvPr>
            <p:ph type="pic" idx="1"/>
          </p:nvPr>
        </p:nvSpPr>
        <p:spPr>
          <a:xfrm>
            <a:off x="698500" y="1933058"/>
            <a:ext cx="3695700" cy="4114800"/>
          </a:xfrm>
          <a:prstGeom prst="rect">
            <a:avLst/>
          </a:prstGeom>
        </p:spPr>
        <p:txBody>
          <a:bodyPr/>
          <a:lstStyle>
            <a:lvl1pPr marL="0" indent="0">
              <a:buNone/>
              <a:defRPr sz="2000">
                <a:solidFill>
                  <a:schemeClr val="bg1">
                    <a:lumMod val="75000"/>
                  </a:schemeClr>
                </a:solidFill>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4" name="Picture 13"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10"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80"/>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5" name="Picture 14"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sp>
        <p:nvSpPr>
          <p:cNvPr id="16"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cxnSp>
        <p:nvCxnSpPr>
          <p:cNvPr id="22" name="Straight Connector 21"/>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881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532044"/>
      </p:ext>
    </p:extLst>
  </p:cSld>
  <p:clrMap bg1="lt1" tx1="dk1" bg2="lt2" tx2="dk2" accent1="accent1" accent2="accent2" accent3="accent3" accent4="accent4" accent5="accent5" accent6="accent6" hlink="hlink" folHlink="folHlink"/>
  <p:sldLayoutIdLst>
    <p:sldLayoutId id="2147483670" r:id="rId1"/>
    <p:sldLayoutId id="2147483689" r:id="rId2"/>
    <p:sldLayoutId id="2147483652" r:id="rId3"/>
    <p:sldLayoutId id="2147483683" r:id="rId4"/>
    <p:sldLayoutId id="2147483674" r:id="rId5"/>
    <p:sldLayoutId id="2147483673" r:id="rId6"/>
    <p:sldLayoutId id="2147483672" r:id="rId7"/>
    <p:sldLayoutId id="2147483677" r:id="rId8"/>
    <p:sldLayoutId id="2147483675" r:id="rId9"/>
    <p:sldLayoutId id="2147483676" r:id="rId10"/>
    <p:sldLayoutId id="2147483678" r:id="rId11"/>
    <p:sldLayoutId id="2147483680" r:id="rId12"/>
    <p:sldLayoutId id="2147483679" r:id="rId1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wiln7v0fdc" TargetMode="External"/><Relationship Id="rId2" Type="http://schemas.openxmlformats.org/officeDocument/2006/relationships/hyperlink" Target="https://www.youtube.com/watch?v=_IiPLtP-jm8" TargetMode="External"/><Relationship Id="rId1" Type="http://schemas.openxmlformats.org/officeDocument/2006/relationships/slideLayout" Target="../slideLayouts/slideLayout3.xml"/><Relationship Id="rId4" Type="http://schemas.openxmlformats.org/officeDocument/2006/relationships/hyperlink" Target="https://www.youtube.com/watch?v=5oHe0ozN7O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advancedplacemen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www.youtube.com/watch?v=JNdgZqfLIGQ" TargetMode="External"/><Relationship Id="rId4" Type="http://schemas.openxmlformats.org/officeDocument/2006/relationships/hyperlink" Target="https://www.youtube.com/watch?v=RYtPchjqmx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49" y="5579404"/>
            <a:ext cx="8302993" cy="775680"/>
          </a:xfrm>
        </p:spPr>
        <p:txBody>
          <a:bodyPr>
            <a:noAutofit/>
          </a:bodyPr>
          <a:lstStyle/>
          <a:p>
            <a:pPr>
              <a:lnSpc>
                <a:spcPts val="3100"/>
              </a:lnSpc>
            </a:pPr>
            <a:r>
              <a:rPr lang="en-US" sz="2700" dirty="0" smtClean="0"/>
              <a:t>Introducing </a:t>
            </a:r>
            <a:br>
              <a:rPr lang="en-US" sz="2700" dirty="0" smtClean="0"/>
            </a:br>
            <a:r>
              <a:rPr lang="en-US" sz="2700" dirty="0" smtClean="0"/>
              <a:t>AP</a:t>
            </a:r>
            <a:r>
              <a:rPr lang="en-US" sz="2700" baseline="30000" dirty="0">
                <a:latin typeface="Arial"/>
                <a:cs typeface="Arial"/>
              </a:rPr>
              <a:t>®</a:t>
            </a:r>
            <a:r>
              <a:rPr lang="en-US" sz="2700" baseline="30000" dirty="0">
                <a:solidFill>
                  <a:srgbClr val="FF0000"/>
                </a:solidFill>
              </a:rPr>
              <a:t> </a:t>
            </a:r>
            <a:r>
              <a:rPr lang="en-US" sz="2700" dirty="0"/>
              <a:t>Computer Science Principles</a:t>
            </a:r>
          </a:p>
        </p:txBody>
      </p:sp>
      <p:pic>
        <p:nvPicPr>
          <p:cNvPr id="7" name="Picture 6" descr="collegeboard_logo_K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2954" y="6346503"/>
            <a:ext cx="1703674" cy="292101"/>
          </a:xfrm>
          <a:prstGeom prst="rect">
            <a:avLst/>
          </a:prstGeom>
        </p:spPr>
      </p:pic>
      <p:pic>
        <p:nvPicPr>
          <p:cNvPr id="4" name="Picture 3" descr="AP_logo_K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9420" y="5315753"/>
            <a:ext cx="807492" cy="527302"/>
          </a:xfrm>
          <a:prstGeom prst="rect">
            <a:avLst/>
          </a:prstGeom>
        </p:spPr>
      </p:pic>
      <p:sp>
        <p:nvSpPr>
          <p:cNvPr id="6" name="TextBox 5"/>
          <p:cNvSpPr txBox="1"/>
          <p:nvPr/>
        </p:nvSpPr>
        <p:spPr>
          <a:xfrm>
            <a:off x="3028258" y="2202374"/>
            <a:ext cx="3322192" cy="1252157"/>
          </a:xfrm>
          <a:prstGeom prst="rect">
            <a:avLst/>
          </a:prstGeom>
          <a:solidFill>
            <a:srgbClr val="45BF4C"/>
          </a:solidFill>
          <a:ln w="57150" cmpd="sng">
            <a:solidFill>
              <a:srgbClr val="FFFFFF"/>
            </a:solidFill>
            <a:miter lim="800000"/>
          </a:ln>
          <a:effectLst>
            <a:outerShdw blurRad="50800" dist="38100" dir="2700000" algn="tl" rotWithShape="0">
              <a:prstClr val="black">
                <a:alpha val="40000"/>
              </a:prstClr>
            </a:outerShdw>
          </a:effectLst>
        </p:spPr>
        <p:txBody>
          <a:bodyPr vert="horz" wrap="square" lIns="91440" tIns="0" rIns="91440" bIns="45720" rtlCol="0" anchor="ctr" anchorCtr="0">
            <a:noAutofit/>
          </a:bodyPr>
          <a:lstStyle/>
          <a:p>
            <a:pPr marL="55563" algn="ctr"/>
            <a:r>
              <a:rPr lang="en-US" sz="3000" dirty="0" smtClean="0">
                <a:solidFill>
                  <a:schemeClr val="bg1"/>
                </a:solidFill>
                <a:latin typeface="Serifa Std 45 Light" pitchFamily="18" charset="0"/>
                <a:ea typeface="Arial Unicode MS" pitchFamily="34" charset="-128"/>
                <a:cs typeface="Arial" pitchFamily="34" charset="0"/>
              </a:rPr>
              <a:t>Creative Thinkers Wanted</a:t>
            </a:r>
            <a:endParaRPr lang="en-US" sz="3000" dirty="0">
              <a:solidFill>
                <a:schemeClr val="bg1"/>
              </a:solidFill>
              <a:latin typeface="Serifa Std 45 Light" pitchFamily="18" charset="0"/>
              <a:ea typeface="Arial Unicode MS" pitchFamily="34" charset="-128"/>
              <a:cs typeface="Arial" pitchFamily="34" charset="0"/>
            </a:endParaRPr>
          </a:p>
        </p:txBody>
      </p:sp>
    </p:spTree>
    <p:extLst>
      <p:ext uri="{BB962C8B-B14F-4D97-AF65-F5344CB8AC3E}">
        <p14:creationId xmlns:p14="http://schemas.microsoft.com/office/powerpoint/2010/main" val="2030906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625FB1-CAA2-1745-BF48-B99B069FDFDF}" type="slidenum">
              <a:rPr lang="en-US" smtClean="0"/>
              <a:pPr/>
              <a:t>10</a:t>
            </a:fld>
            <a:endParaRPr lang="en-US" dirty="0"/>
          </a:p>
        </p:txBody>
      </p:sp>
      <p:sp>
        <p:nvSpPr>
          <p:cNvPr id="4" name="Title 3"/>
          <p:cNvSpPr>
            <a:spLocks noGrp="1"/>
          </p:cNvSpPr>
          <p:nvPr>
            <p:ph type="title"/>
          </p:nvPr>
        </p:nvSpPr>
        <p:spPr/>
        <p:txBody>
          <a:bodyPr/>
          <a:lstStyle/>
          <a:p>
            <a:r>
              <a:rPr lang="en-US" dirty="0" smtClean="0"/>
              <a:t>What does the course cover?</a:t>
            </a:r>
            <a:endParaRPr lang="en-US" dirty="0"/>
          </a:p>
        </p:txBody>
      </p:sp>
      <p:sp>
        <p:nvSpPr>
          <p:cNvPr id="7" name="Content Placeholder 1"/>
          <p:cNvSpPr txBox="1">
            <a:spLocks/>
          </p:cNvSpPr>
          <p:nvPr/>
        </p:nvSpPr>
        <p:spPr>
          <a:xfrm>
            <a:off x="603168" y="1728011"/>
            <a:ext cx="3006306" cy="2878688"/>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r>
              <a:rPr lang="en-US" b="1" dirty="0" smtClean="0"/>
              <a:t>Creativity</a:t>
            </a:r>
            <a:r>
              <a:rPr lang="en-US" dirty="0" smtClean="0"/>
              <a:t> </a:t>
            </a:r>
          </a:p>
          <a:p>
            <a:pPr marL="0" indent="0">
              <a:spcBef>
                <a:spcPts val="0"/>
              </a:spcBef>
              <a:buClr>
                <a:srgbClr val="005480"/>
              </a:buClr>
              <a:buNone/>
            </a:pPr>
            <a:r>
              <a:rPr lang="en-US" dirty="0" smtClean="0"/>
              <a:t>Create a computational artifact for creative expression.</a:t>
            </a:r>
          </a:p>
          <a:p>
            <a:pPr marL="0" indent="0">
              <a:spcBef>
                <a:spcPts val="0"/>
              </a:spcBef>
              <a:buClr>
                <a:srgbClr val="005480"/>
              </a:buClr>
              <a:buNone/>
            </a:pPr>
            <a:endParaRPr lang="en-US" dirty="0"/>
          </a:p>
        </p:txBody>
      </p:sp>
      <p:pic>
        <p:nvPicPr>
          <p:cNvPr id="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884" y="4970037"/>
            <a:ext cx="2149229" cy="1611922"/>
          </a:xfrm>
          <a:prstGeom prst="rect">
            <a:avLst/>
          </a:prstGeom>
        </p:spPr>
      </p:pic>
      <p:pic>
        <p:nvPicPr>
          <p:cNvPr id="15"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l="8039" t="19869" r="13727"/>
          <a:stretch/>
        </p:blipFill>
        <p:spPr>
          <a:xfrm>
            <a:off x="732755" y="2690813"/>
            <a:ext cx="2269764" cy="1743565"/>
          </a:xfrm>
          <a:prstGeom prst="rect">
            <a:avLst/>
          </a:prstGeom>
        </p:spPr>
      </p:pic>
      <p:sp>
        <p:nvSpPr>
          <p:cNvPr id="8" name="Content Placeholder 1"/>
          <p:cNvSpPr txBox="1">
            <a:spLocks/>
          </p:cNvSpPr>
          <p:nvPr/>
        </p:nvSpPr>
        <p:spPr>
          <a:xfrm>
            <a:off x="4391020" y="1728011"/>
            <a:ext cx="4455720" cy="4589662"/>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r>
              <a:rPr lang="en-US" b="1" dirty="0" smtClean="0"/>
              <a:t>Abstraction</a:t>
            </a:r>
            <a:endParaRPr lang="en-US" dirty="0"/>
          </a:p>
          <a:p>
            <a:pPr marL="0" indent="0">
              <a:spcBef>
                <a:spcPts val="0"/>
              </a:spcBef>
              <a:buClr>
                <a:srgbClr val="005480"/>
              </a:buClr>
              <a:buNone/>
            </a:pPr>
            <a:r>
              <a:rPr lang="en-US" dirty="0" smtClean="0"/>
              <a:t>Explain how binary sequences are used to represent digital data.</a:t>
            </a:r>
            <a:br>
              <a:rPr lang="en-US" dirty="0" smtClean="0"/>
            </a:br>
            <a:endParaRPr lang="en-US" sz="1400" b="1" dirty="0" smtClean="0"/>
          </a:p>
          <a:p>
            <a:pPr>
              <a:spcBef>
                <a:spcPts val="1400"/>
              </a:spcBef>
            </a:pPr>
            <a:endParaRPr lang="en-US" sz="1800" dirty="0"/>
          </a:p>
        </p:txBody>
      </p:sp>
      <p:pic>
        <p:nvPicPr>
          <p:cNvPr id="9" name="Content Placeholder 7"/>
          <p:cNvPicPr>
            <a:picLocks noChangeAspect="1"/>
          </p:cNvPicPr>
          <p:nvPr/>
        </p:nvPicPr>
        <p:blipFill rotWithShape="1">
          <a:blip r:embed="rId5" cstate="print">
            <a:extLst>
              <a:ext uri="{28A0092B-C50C-407E-A947-70E740481C1C}">
                <a14:useLocalDpi xmlns:a14="http://schemas.microsoft.com/office/drawing/2010/main" val="0"/>
              </a:ext>
            </a:extLst>
          </a:blip>
          <a:srcRect l="6045"/>
          <a:stretch/>
        </p:blipFill>
        <p:spPr>
          <a:xfrm>
            <a:off x="6675759" y="2372766"/>
            <a:ext cx="2067122" cy="1650076"/>
          </a:xfrm>
          <a:prstGeom prst="rect">
            <a:avLst/>
          </a:prstGeom>
        </p:spPr>
      </p:pic>
      <p:sp>
        <p:nvSpPr>
          <p:cNvPr id="10" name="Content Placeholder 1"/>
          <p:cNvSpPr txBox="1">
            <a:spLocks/>
          </p:cNvSpPr>
          <p:nvPr/>
        </p:nvSpPr>
        <p:spPr>
          <a:xfrm>
            <a:off x="3253600" y="3481167"/>
            <a:ext cx="4455720" cy="4589662"/>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endParaRPr lang="en-US" b="1" dirty="0" smtClean="0"/>
          </a:p>
          <a:p>
            <a:pPr marL="0" indent="0">
              <a:spcBef>
                <a:spcPts val="0"/>
              </a:spcBef>
              <a:buClr>
                <a:srgbClr val="005480"/>
              </a:buClr>
              <a:buNone/>
            </a:pPr>
            <a:r>
              <a:rPr lang="en-US" b="1" dirty="0" smtClean="0"/>
              <a:t>Data </a:t>
            </a:r>
            <a:r>
              <a:rPr lang="en-US" b="1" dirty="0"/>
              <a:t>and </a:t>
            </a:r>
            <a:r>
              <a:rPr lang="en-US" b="1" dirty="0" smtClean="0"/>
              <a:t>Information</a:t>
            </a:r>
          </a:p>
          <a:p>
            <a:pPr marL="0" indent="0">
              <a:spcBef>
                <a:spcPts val="0"/>
              </a:spcBef>
              <a:buClr>
                <a:srgbClr val="005480"/>
              </a:buClr>
              <a:buNone/>
            </a:pPr>
            <a:r>
              <a:rPr lang="en-US" dirty="0" smtClean="0"/>
              <a:t>Extract information from data to </a:t>
            </a:r>
          </a:p>
          <a:p>
            <a:pPr marL="0" indent="0">
              <a:spcBef>
                <a:spcPts val="0"/>
              </a:spcBef>
              <a:buClr>
                <a:srgbClr val="005480"/>
              </a:buClr>
              <a:buNone/>
            </a:pPr>
            <a:r>
              <a:rPr lang="en-US" dirty="0" smtClean="0"/>
              <a:t>discover and explain connections,  </a:t>
            </a:r>
          </a:p>
          <a:p>
            <a:pPr marL="0" indent="0">
              <a:spcBef>
                <a:spcPts val="0"/>
              </a:spcBef>
              <a:buClr>
                <a:srgbClr val="005480"/>
              </a:buClr>
              <a:buNone/>
            </a:pPr>
            <a:r>
              <a:rPr lang="en-US" dirty="0" smtClean="0"/>
              <a:t>patterns, or trends.</a:t>
            </a:r>
            <a:endParaRPr lang="en-US" dirty="0"/>
          </a:p>
          <a:p>
            <a:pPr marL="0" indent="0">
              <a:spcBef>
                <a:spcPts val="0"/>
              </a:spcBef>
              <a:buClr>
                <a:srgbClr val="005480"/>
              </a:buClr>
              <a:buNone/>
            </a:pPr>
            <a:endParaRPr lang="en-US" sz="1400" b="1" dirty="0" smtClean="0"/>
          </a:p>
          <a:p>
            <a:pPr>
              <a:spcBef>
                <a:spcPts val="1400"/>
              </a:spcBef>
            </a:pPr>
            <a:endParaRPr lang="en-US" sz="1800" dirty="0"/>
          </a:p>
        </p:txBody>
      </p:sp>
    </p:spTree>
    <p:extLst>
      <p:ext uri="{BB962C8B-B14F-4D97-AF65-F5344CB8AC3E}">
        <p14:creationId xmlns:p14="http://schemas.microsoft.com/office/powerpoint/2010/main" val="106184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70" y="1939569"/>
            <a:ext cx="3471526" cy="2648474"/>
          </a:xfrm>
        </p:spPr>
        <p:txBody>
          <a:bodyPr>
            <a:normAutofit/>
          </a:bodyPr>
          <a:lstStyle/>
          <a:p>
            <a:pPr marL="0" indent="0">
              <a:spcBef>
                <a:spcPts val="0"/>
              </a:spcBef>
              <a:buNone/>
            </a:pPr>
            <a:r>
              <a:rPr lang="en-US" b="1" dirty="0"/>
              <a:t>Algorithms</a:t>
            </a:r>
            <a:endParaRPr lang="en-US" dirty="0"/>
          </a:p>
          <a:p>
            <a:pPr marL="0" indent="0">
              <a:spcBef>
                <a:spcPts val="0"/>
              </a:spcBef>
              <a:buNone/>
            </a:pPr>
            <a:r>
              <a:rPr lang="en-US" dirty="0"/>
              <a:t>Express an algorithm in a language</a:t>
            </a:r>
            <a:r>
              <a:rPr lang="en-US" dirty="0" smtClean="0"/>
              <a:t>.</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b="1" dirty="0"/>
          </a:p>
          <a:p>
            <a:pPr marL="0" indent="0">
              <a:spcBef>
                <a:spcPts val="0"/>
              </a:spcBef>
              <a:buNone/>
            </a:pPr>
            <a:endParaRPr lang="en-US" b="1" dirty="0" smtClean="0"/>
          </a:p>
          <a:p>
            <a:pPr marL="0" indent="0">
              <a:spcBef>
                <a:spcPts val="0"/>
              </a:spcBef>
              <a:buNone/>
            </a:pPr>
            <a:endParaRPr lang="en-US" b="1" dirty="0" smtClean="0"/>
          </a:p>
          <a:p>
            <a:pPr marL="0" indent="0">
              <a:spcBef>
                <a:spcPts val="0"/>
              </a:spcBef>
              <a:buNone/>
            </a:pPr>
            <a:endParaRPr lang="en-US" b="1" dirty="0"/>
          </a:p>
          <a:p>
            <a:pPr marL="0" indent="0">
              <a:spcBef>
                <a:spcPts val="0"/>
              </a:spcBef>
              <a:buNone/>
            </a:pPr>
            <a:endParaRPr lang="en-US" b="1" dirty="0"/>
          </a:p>
          <a:p>
            <a:pPr marL="0" indent="0">
              <a:spcBef>
                <a:spcPts val="0"/>
              </a:spcBef>
              <a:buNone/>
            </a:pPr>
            <a:endParaRPr lang="en-US" b="1" dirty="0" smtClean="0"/>
          </a:p>
          <a:p>
            <a:pPr marL="0" indent="0">
              <a:spcBef>
                <a:spcPts val="0"/>
              </a:spcBef>
              <a:buNone/>
            </a:pPr>
            <a:endParaRPr lang="en-US" b="1" dirty="0"/>
          </a:p>
        </p:txBody>
      </p:sp>
      <p:sp>
        <p:nvSpPr>
          <p:cNvPr id="3" name="Slide Number Placeholder 2"/>
          <p:cNvSpPr>
            <a:spLocks noGrp="1"/>
          </p:cNvSpPr>
          <p:nvPr>
            <p:ph type="sldNum" sz="quarter" idx="12"/>
          </p:nvPr>
        </p:nvSpPr>
        <p:spPr/>
        <p:txBody>
          <a:bodyPr/>
          <a:lstStyle/>
          <a:p>
            <a:fld id="{DF625FB1-CAA2-1745-BF48-B99B069FDFDF}" type="slidenum">
              <a:rPr lang="en-US" smtClean="0"/>
              <a:pPr/>
              <a:t>11</a:t>
            </a:fld>
            <a:endParaRPr lang="en-US"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051" y="2652845"/>
            <a:ext cx="1793181" cy="1689575"/>
          </a:xfrm>
          <a:prstGeom prst="rect">
            <a:avLst/>
          </a:prstGeom>
        </p:spPr>
      </p:pic>
      <p:pic>
        <p:nvPicPr>
          <p:cNvPr id="9"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1636" b="10929"/>
          <a:stretch/>
        </p:blipFill>
        <p:spPr>
          <a:xfrm flipV="1">
            <a:off x="3364988" y="4400984"/>
            <a:ext cx="1340720" cy="2031900"/>
          </a:xfrm>
          <a:prstGeom prst="rect">
            <a:avLst/>
          </a:prstGeom>
        </p:spPr>
      </p:pic>
      <p:sp>
        <p:nvSpPr>
          <p:cNvPr id="12" name="Title 3"/>
          <p:cNvSpPr>
            <a:spLocks noGrp="1"/>
          </p:cNvSpPr>
          <p:nvPr>
            <p:ph type="title"/>
          </p:nvPr>
        </p:nvSpPr>
        <p:spPr/>
        <p:txBody>
          <a:bodyPr/>
          <a:lstStyle/>
          <a:p>
            <a:r>
              <a:rPr lang="en-US" dirty="0"/>
              <a:t>What does the </a:t>
            </a:r>
            <a:r>
              <a:rPr lang="en-US" dirty="0" smtClean="0"/>
              <a:t>course </a:t>
            </a:r>
            <a:r>
              <a:rPr lang="en-US" dirty="0"/>
              <a:t>cover?</a:t>
            </a:r>
          </a:p>
        </p:txBody>
      </p:sp>
      <p:pic>
        <p:nvPicPr>
          <p:cNvPr id="8"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13903" r="12575" b="13881"/>
          <a:stretch/>
        </p:blipFill>
        <p:spPr>
          <a:xfrm rot="5400000">
            <a:off x="1398806" y="2524726"/>
            <a:ext cx="1583096" cy="1839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542850" y="1956543"/>
            <a:ext cx="3688510" cy="3000468"/>
          </a:xfrm>
          <a:prstGeom prst="rect">
            <a:avLst/>
          </a:prstGeom>
          <a:ln>
            <a:noFill/>
          </a:ln>
        </p:spPr>
        <p:txBody>
          <a:bodyPr vert="horz" wrap="square" lIns="91440" tIns="45720" rIns="91440" bIns="45720" rtlCol="0" anchor="t" anchorCtr="0">
            <a:normAutofit/>
          </a:bodyPr>
          <a:lstStyle/>
          <a:p>
            <a:r>
              <a:rPr lang="en-US" sz="1600" b="1" dirty="0">
                <a:latin typeface="Arial"/>
                <a:cs typeface="Arial"/>
              </a:rPr>
              <a:t>Programming</a:t>
            </a:r>
          </a:p>
          <a:p>
            <a:r>
              <a:rPr lang="en-US" sz="1600" dirty="0">
                <a:latin typeface="Arial" panose="020B0604020202020204" pitchFamily="34" charset="0"/>
                <a:cs typeface="Arial" panose="020B0604020202020204" pitchFamily="34" charset="0"/>
              </a:rPr>
              <a:t>Collaborate to develop a program.</a:t>
            </a:r>
          </a:p>
          <a:p>
            <a:endParaRPr lang="en-US" sz="1400" b="1" dirty="0"/>
          </a:p>
          <a:p>
            <a:endParaRPr lang="en-US" sz="1400" dirty="0"/>
          </a:p>
          <a:p>
            <a:endParaRPr lang="en-US" sz="1400" b="1" dirty="0"/>
          </a:p>
          <a:p>
            <a:endParaRPr lang="en-US" sz="1400" dirty="0" smtClean="0">
              <a:solidFill>
                <a:schemeClr val="tx1">
                  <a:lumMod val="85000"/>
                  <a:lumOff val="15000"/>
                </a:schemeClr>
              </a:solidFill>
            </a:endParaRPr>
          </a:p>
        </p:txBody>
      </p:sp>
      <p:sp>
        <p:nvSpPr>
          <p:cNvPr id="5" name="TextBox 4"/>
          <p:cNvSpPr txBox="1"/>
          <p:nvPr/>
        </p:nvSpPr>
        <p:spPr>
          <a:xfrm>
            <a:off x="5049546" y="4538710"/>
            <a:ext cx="3725486" cy="1601129"/>
          </a:xfrm>
          <a:prstGeom prst="rect">
            <a:avLst/>
          </a:prstGeom>
          <a:ln>
            <a:noFill/>
          </a:ln>
        </p:spPr>
        <p:txBody>
          <a:bodyPr vert="horz" wrap="none" lIns="91440" tIns="45720" rIns="91440" bIns="45720" rtlCol="0" anchor="t" anchorCtr="0">
            <a:normAutofit/>
          </a:bodyPr>
          <a:lstStyle/>
          <a:p>
            <a:endParaRPr lang="en-US" sz="1400" b="1" dirty="0"/>
          </a:p>
          <a:p>
            <a:r>
              <a:rPr lang="en-US" sz="1600" b="1" dirty="0">
                <a:latin typeface="Arial" panose="020B0604020202020204" pitchFamily="34" charset="0"/>
                <a:cs typeface="Arial" panose="020B0604020202020204" pitchFamily="34" charset="0"/>
              </a:rPr>
              <a:t>The Internet </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Explain characteristics  </a:t>
            </a:r>
            <a:r>
              <a:rPr lang="en-US" sz="1600" dirty="0" smtClean="0">
                <a:latin typeface="Arial" panose="020B0604020202020204" pitchFamily="34" charset="0"/>
                <a:cs typeface="Arial" panose="020B0604020202020204" pitchFamily="34" charset="0"/>
              </a:rPr>
              <a:t>of </a:t>
            </a:r>
            <a:r>
              <a:rPr lang="en-US" sz="1600" dirty="0">
                <a:latin typeface="Arial" panose="020B0604020202020204" pitchFamily="34" charset="0"/>
                <a:cs typeface="Arial" panose="020B0604020202020204" pitchFamily="34" charset="0"/>
              </a:rPr>
              <a:t>the Internet </a:t>
            </a:r>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and the </a:t>
            </a:r>
            <a:r>
              <a:rPr lang="en-US" sz="1600" dirty="0">
                <a:latin typeface="Arial" panose="020B0604020202020204" pitchFamily="34" charset="0"/>
                <a:cs typeface="Arial" panose="020B0604020202020204" pitchFamily="34" charset="0"/>
              </a:rPr>
              <a:t>systems built on it.  </a:t>
            </a:r>
          </a:p>
        </p:txBody>
      </p:sp>
      <p:sp>
        <p:nvSpPr>
          <p:cNvPr id="10" name="TextBox 9"/>
          <p:cNvSpPr txBox="1"/>
          <p:nvPr/>
        </p:nvSpPr>
        <p:spPr>
          <a:xfrm>
            <a:off x="603168" y="5518484"/>
            <a:ext cx="914400" cy="914400"/>
          </a:xfrm>
          <a:prstGeom prst="rect">
            <a:avLst/>
          </a:prstGeom>
          <a:ln>
            <a:noFill/>
          </a:ln>
        </p:spPr>
        <p:txBody>
          <a:bodyPr vert="horz" wrap="none" lIns="91440" tIns="45720" rIns="91440" bIns="45720" rtlCol="0" anchor="t" anchorCtr="0">
            <a:normAutofit/>
          </a:bodyPr>
          <a:lstStyle/>
          <a:p>
            <a:endParaRPr lang="en-US" sz="1400" dirty="0" smtClean="0">
              <a:solidFill>
                <a:schemeClr val="tx1">
                  <a:lumMod val="85000"/>
                  <a:lumOff val="15000"/>
                </a:schemeClr>
              </a:solidFill>
            </a:endParaRPr>
          </a:p>
        </p:txBody>
      </p:sp>
      <p:sp>
        <p:nvSpPr>
          <p:cNvPr id="11" name="TextBox 10"/>
          <p:cNvSpPr txBox="1"/>
          <p:nvPr/>
        </p:nvSpPr>
        <p:spPr>
          <a:xfrm>
            <a:off x="603169" y="4509261"/>
            <a:ext cx="4123244" cy="1630578"/>
          </a:xfrm>
          <a:prstGeom prst="rect">
            <a:avLst/>
          </a:prstGeom>
          <a:ln>
            <a:noFill/>
          </a:ln>
        </p:spPr>
        <p:txBody>
          <a:bodyPr vert="horz" wrap="square" lIns="91440" tIns="45720" rIns="91440" bIns="45720" rtlCol="0" anchor="t" anchorCtr="0">
            <a:normAutofit/>
          </a:bodyPr>
          <a:lstStyle/>
          <a:p>
            <a:r>
              <a:rPr lang="en-US" sz="1600" b="1" dirty="0" smtClean="0">
                <a:latin typeface="Arial" panose="020B0604020202020204" pitchFamily="34" charset="0"/>
                <a:cs typeface="Arial" panose="020B0604020202020204" pitchFamily="34" charset="0"/>
              </a:rPr>
              <a:t>Global </a:t>
            </a:r>
            <a:r>
              <a:rPr lang="en-US" sz="1600" b="1" dirty="0">
                <a:latin typeface="Arial" panose="020B0604020202020204" pitchFamily="34" charset="0"/>
                <a:cs typeface="Arial" panose="020B0604020202020204" pitchFamily="34" charset="0"/>
              </a:rPr>
              <a:t>Impact</a:t>
            </a:r>
          </a:p>
          <a:p>
            <a:r>
              <a:rPr lang="en-US" sz="1600" dirty="0">
                <a:latin typeface="Arial" panose="020B0604020202020204" pitchFamily="34" charset="0"/>
                <a:cs typeface="Arial" panose="020B0604020202020204" pitchFamily="34" charset="0"/>
              </a:rPr>
              <a:t>Analyze the beneficial and </a:t>
            </a:r>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harmful </a:t>
            </a:r>
            <a:r>
              <a:rPr lang="en-US" sz="1600" dirty="0">
                <a:latin typeface="Arial" panose="020B0604020202020204" pitchFamily="34" charset="0"/>
                <a:cs typeface="Arial" panose="020B0604020202020204" pitchFamily="34" charset="0"/>
              </a:rPr>
              <a:t>effects of computing.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a:p>
            <a:endParaRPr lang="en-US" sz="1600" dirty="0" smtClean="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5070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69" y="2511188"/>
            <a:ext cx="7766131" cy="1394170"/>
          </a:xfrm>
        </p:spPr>
        <p:txBody>
          <a:bodyPr>
            <a:normAutofit/>
          </a:bodyPr>
          <a:lstStyle/>
          <a:p>
            <a:pPr marL="342900" indent="-342900">
              <a:buFont typeface="+mj-lt"/>
              <a:buAutoNum type="arabicPeriod"/>
            </a:pPr>
            <a:r>
              <a:rPr lang="en-US" dirty="0"/>
              <a:t>U</a:t>
            </a:r>
            <a:r>
              <a:rPr lang="en-US" dirty="0" smtClean="0"/>
              <a:t>pload </a:t>
            </a:r>
            <a:r>
              <a:rPr lang="en-US" dirty="0"/>
              <a:t>digital artifacts </a:t>
            </a:r>
            <a:r>
              <a:rPr lang="en-US" dirty="0" smtClean="0"/>
              <a:t>(e.g., a video, spreadsheet, graph, app, electronic slide show) and </a:t>
            </a:r>
            <a:r>
              <a:rPr lang="en-US" dirty="0"/>
              <a:t>written responses via a Web-based digital application. </a:t>
            </a:r>
            <a:endParaRPr lang="en-US" dirty="0" smtClean="0"/>
          </a:p>
          <a:p>
            <a:pPr marL="342900" indent="-342900">
              <a:buFont typeface="+mj-lt"/>
              <a:buAutoNum type="arabicPeriod"/>
            </a:pPr>
            <a:r>
              <a:rPr lang="en-US" dirty="0"/>
              <a:t>D</a:t>
            </a:r>
            <a:r>
              <a:rPr lang="en-US" dirty="0" smtClean="0"/>
              <a:t>escribe </a:t>
            </a:r>
            <a:r>
              <a:rPr lang="en-US" dirty="0"/>
              <a:t>or analyze your work, whether it includes research, the creation of </a:t>
            </a:r>
            <a:r>
              <a:rPr lang="en-US" dirty="0" smtClean="0"/>
              <a:t>a digital artifact, or </a:t>
            </a:r>
            <a:r>
              <a:rPr lang="en-US" dirty="0"/>
              <a:t>the creation of a program.</a:t>
            </a:r>
          </a:p>
        </p:txBody>
      </p:sp>
      <p:sp>
        <p:nvSpPr>
          <p:cNvPr id="3" name="Slide Number Placeholder 2"/>
          <p:cNvSpPr>
            <a:spLocks noGrp="1"/>
          </p:cNvSpPr>
          <p:nvPr>
            <p:ph type="sldNum" sz="quarter" idx="12"/>
          </p:nvPr>
        </p:nvSpPr>
        <p:spPr/>
        <p:txBody>
          <a:bodyPr/>
          <a:lstStyle/>
          <a:p>
            <a:fld id="{DF625FB1-CAA2-1745-BF48-B99B069FDFDF}" type="slidenum">
              <a:rPr lang="en-US" smtClean="0"/>
              <a:pPr/>
              <a:t>12</a:t>
            </a:fld>
            <a:endParaRPr lang="en-US" dirty="0"/>
          </a:p>
        </p:txBody>
      </p:sp>
      <p:sp>
        <p:nvSpPr>
          <p:cNvPr id="4" name="Title 3"/>
          <p:cNvSpPr>
            <a:spLocks noGrp="1"/>
          </p:cNvSpPr>
          <p:nvPr>
            <p:ph type="title"/>
          </p:nvPr>
        </p:nvSpPr>
        <p:spPr/>
        <p:txBody>
          <a:bodyPr/>
          <a:lstStyle/>
          <a:p>
            <a:r>
              <a:rPr lang="en-US" dirty="0" smtClean="0"/>
              <a:t>What does the AP exam cover?</a:t>
            </a:r>
            <a:endParaRPr lang="en-US" dirty="0"/>
          </a:p>
        </p:txBody>
      </p:sp>
      <p:sp>
        <p:nvSpPr>
          <p:cNvPr id="5" name="TextBox 4"/>
          <p:cNvSpPr txBox="1"/>
          <p:nvPr/>
        </p:nvSpPr>
        <p:spPr>
          <a:xfrm>
            <a:off x="603169" y="1850945"/>
            <a:ext cx="4776353" cy="450336"/>
          </a:xfrm>
          <a:prstGeom prst="rect">
            <a:avLst/>
          </a:prstGeom>
          <a:solidFill>
            <a:srgbClr val="45BF4C"/>
          </a:solidFill>
          <a:ln>
            <a:noFill/>
          </a:ln>
        </p:spPr>
        <p:txBody>
          <a:bodyPr vert="horz" wrap="square" lIns="91440" tIns="0" rIns="91440" bIns="45720" rtlCol="0" anchor="ctr" anchorCtr="0">
            <a:noAutofit/>
          </a:bodyPr>
          <a:lstStyle/>
          <a:p>
            <a:r>
              <a:rPr lang="en-US" sz="2400" dirty="0" smtClean="0">
                <a:solidFill>
                  <a:schemeClr val="bg1"/>
                </a:solidFill>
              </a:rPr>
              <a:t>Part I: Through-Course Assessments</a:t>
            </a:r>
            <a:endParaRPr lang="en-US" sz="2400" dirty="0">
              <a:solidFill>
                <a:schemeClr val="bg1"/>
              </a:solidFill>
            </a:endParaRPr>
          </a:p>
        </p:txBody>
      </p:sp>
      <p:sp>
        <p:nvSpPr>
          <p:cNvPr id="6" name="TextBox 5"/>
          <p:cNvSpPr txBox="1"/>
          <p:nvPr/>
        </p:nvSpPr>
        <p:spPr>
          <a:xfrm>
            <a:off x="580160" y="4035987"/>
            <a:ext cx="4313216" cy="450336"/>
          </a:xfrm>
          <a:prstGeom prst="rect">
            <a:avLst/>
          </a:prstGeom>
          <a:solidFill>
            <a:srgbClr val="45BF4C"/>
          </a:solidFill>
          <a:ln>
            <a:noFill/>
          </a:ln>
        </p:spPr>
        <p:txBody>
          <a:bodyPr vert="horz" wrap="square" lIns="91440" tIns="0" rIns="91440" bIns="45720" rtlCol="0" anchor="ctr" anchorCtr="0">
            <a:noAutofit/>
          </a:bodyPr>
          <a:lstStyle/>
          <a:p>
            <a:r>
              <a:rPr lang="en-US" sz="2400" dirty="0" smtClean="0">
                <a:solidFill>
                  <a:schemeClr val="bg1"/>
                </a:solidFill>
              </a:rPr>
              <a:t>Part II: End-of-Course AP Exam</a:t>
            </a:r>
            <a:endParaRPr lang="en-US" sz="2400" dirty="0">
              <a:solidFill>
                <a:schemeClr val="bg1"/>
              </a:solidFill>
            </a:endParaRPr>
          </a:p>
        </p:txBody>
      </p:sp>
      <p:sp>
        <p:nvSpPr>
          <p:cNvPr id="7" name="Content Placeholder 1"/>
          <p:cNvSpPr txBox="1">
            <a:spLocks/>
          </p:cNvSpPr>
          <p:nvPr/>
        </p:nvSpPr>
        <p:spPr>
          <a:xfrm>
            <a:off x="603168" y="4615218"/>
            <a:ext cx="7766131" cy="1394170"/>
          </a:xfrm>
          <a:prstGeom prst="rect">
            <a:avLst/>
          </a:prstGeom>
        </p:spPr>
        <p:txBody>
          <a:bodyPr>
            <a:normAutofit/>
          </a:bodyPr>
          <a:lstStyle>
            <a:lvl1pPr marL="285750" indent="-285750" algn="l" defTabSz="457200" rtl="0" eaLnBrk="1" latinLnBrk="0" hangingPunct="1">
              <a:spcBef>
                <a:spcPts val="1600"/>
              </a:spcBef>
              <a:buClr>
                <a:srgbClr val="005480"/>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smtClean="0"/>
              <a:t>Paper and pencil written exam</a:t>
            </a:r>
          </a:p>
          <a:p>
            <a:r>
              <a:rPr lang="en-US" dirty="0" smtClean="0"/>
              <a:t>120 minutes with 74 multiple choice questions</a:t>
            </a:r>
          </a:p>
          <a:p>
            <a:r>
              <a:rPr lang="en-US" dirty="0" smtClean="0"/>
              <a:t>First administration May 2017   </a:t>
            </a:r>
          </a:p>
        </p:txBody>
      </p:sp>
    </p:spTree>
    <p:extLst>
      <p:ext uri="{BB962C8B-B14F-4D97-AF65-F5344CB8AC3E}">
        <p14:creationId xmlns:p14="http://schemas.microsoft.com/office/powerpoint/2010/main" val="1726683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B.150427_01_6164.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4" name="TextBox 3"/>
          <p:cNvSpPr txBox="1"/>
          <p:nvPr/>
        </p:nvSpPr>
        <p:spPr>
          <a:xfrm>
            <a:off x="5035139" y="4236019"/>
            <a:ext cx="3339554" cy="1274132"/>
          </a:xfrm>
          <a:prstGeom prst="rect">
            <a:avLst/>
          </a:prstGeom>
          <a:solidFill>
            <a:srgbClr val="45BF4C"/>
          </a:solidFill>
          <a:ln w="57150" cmpd="sng">
            <a:solidFill>
              <a:srgbClr val="FFFFFF"/>
            </a:solidFill>
            <a:miter lim="800000"/>
          </a:ln>
          <a:effectLst>
            <a:outerShdw blurRad="50800" dist="38100" dir="2700000" algn="tl" rotWithShape="0">
              <a:prstClr val="black">
                <a:alpha val="40000"/>
              </a:prstClr>
            </a:outerShdw>
          </a:effectLst>
        </p:spPr>
        <p:txBody>
          <a:bodyPr vert="horz" wrap="square" lIns="0" tIns="0" rIns="91440" bIns="45720" rtlCol="0" anchor="ctr" anchorCtr="0">
            <a:noAutofit/>
          </a:bodyPr>
          <a:lstStyle/>
          <a:p>
            <a:pPr algn="ctr"/>
            <a:r>
              <a:rPr lang="en-US" sz="3000" dirty="0" smtClean="0">
                <a:solidFill>
                  <a:schemeClr val="bg1"/>
                </a:solidFill>
                <a:latin typeface="Serifa Std 45 Light" pitchFamily="18" charset="0"/>
                <a:ea typeface="Arial Unicode MS" pitchFamily="34" charset="-128"/>
                <a:cs typeface="Arial" pitchFamily="34" charset="0"/>
              </a:rPr>
              <a:t> Create The Future</a:t>
            </a:r>
            <a:endParaRPr lang="en-US" sz="3000" dirty="0">
              <a:solidFill>
                <a:schemeClr val="bg1"/>
              </a:solidFill>
              <a:latin typeface="Serifa Std 45 Light" pitchFamily="18" charset="0"/>
              <a:ea typeface="Arial Unicode MS" pitchFamily="34" charset="-128"/>
              <a:cs typeface="Arial" pitchFamily="34" charset="0"/>
            </a:endParaRPr>
          </a:p>
        </p:txBody>
      </p:sp>
      <p:sp>
        <p:nvSpPr>
          <p:cNvPr id="7" name="Rectangle 6"/>
          <p:cNvSpPr/>
          <p:nvPr/>
        </p:nvSpPr>
        <p:spPr>
          <a:xfrm>
            <a:off x="0" y="5976606"/>
            <a:ext cx="9144003" cy="881394"/>
          </a:xfrm>
          <a:prstGeom prst="rect">
            <a:avLst/>
          </a:prstGeom>
          <a:solidFill>
            <a:srgbClr val="073F69"/>
          </a:solidFill>
          <a:ln>
            <a:noFill/>
          </a:ln>
        </p:spPr>
        <p:txBody>
          <a:bodyPr vert="horz" wrap="square" lIns="91440" tIns="0" rIns="91440" bIns="45720" rtlCol="0" anchor="ctr" anchorCtr="0">
            <a:noAutofit/>
          </a:bodyPr>
          <a:lstStyle/>
          <a:p>
            <a:pPr marL="55563"/>
            <a:endParaRPr lang="en-US" sz="2400">
              <a:solidFill>
                <a:srgbClr val="005480"/>
              </a:solidFill>
              <a:latin typeface="Serifa Std 45 Light" pitchFamily="18" charset="0"/>
              <a:ea typeface="Arial Unicode MS" pitchFamily="34" charset="-128"/>
              <a:cs typeface="Arial" pitchFamily="34" charset="0"/>
            </a:endParaRPr>
          </a:p>
        </p:txBody>
      </p:sp>
      <p:pic>
        <p:nvPicPr>
          <p:cNvPr id="8" name="Picture 7" descr="collegeboard_logo_K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926" y="6323186"/>
            <a:ext cx="1703674" cy="292101"/>
          </a:xfrm>
          <a:prstGeom prst="rect">
            <a:avLst/>
          </a:prstGeom>
        </p:spPr>
      </p:pic>
      <p:pic>
        <p:nvPicPr>
          <p:cNvPr id="9" name="Picture 8" descr="AP_logo_K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2956" y="6231911"/>
            <a:ext cx="616244" cy="402414"/>
          </a:xfrm>
          <a:prstGeom prst="rect">
            <a:avLst/>
          </a:prstGeom>
        </p:spPr>
      </p:pic>
    </p:spTree>
    <p:extLst>
      <p:ext uri="{BB962C8B-B14F-4D97-AF65-F5344CB8AC3E}">
        <p14:creationId xmlns:p14="http://schemas.microsoft.com/office/powerpoint/2010/main" val="3536396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625FB1-CAA2-1745-BF48-B99B069FDFDF}" type="slidenum">
              <a:rPr lang="en-US" smtClean="0"/>
              <a:pPr/>
              <a:t>2</a:t>
            </a:fld>
            <a:endParaRPr lang="en-US" dirty="0"/>
          </a:p>
        </p:txBody>
      </p:sp>
      <p:sp>
        <p:nvSpPr>
          <p:cNvPr id="4" name="Title 3"/>
          <p:cNvSpPr>
            <a:spLocks noGrp="1"/>
          </p:cNvSpPr>
          <p:nvPr>
            <p:ph type="title"/>
          </p:nvPr>
        </p:nvSpPr>
        <p:spPr/>
        <p:txBody>
          <a:bodyPr/>
          <a:lstStyle/>
          <a:p>
            <a:r>
              <a:rPr lang="en-US" dirty="0" smtClean="0"/>
              <a:t>Myth vs. Reality</a:t>
            </a:r>
            <a:endParaRPr lang="en-US" dirty="0"/>
          </a:p>
        </p:txBody>
      </p:sp>
      <p:sp>
        <p:nvSpPr>
          <p:cNvPr id="8" name="Content Placeholder 7"/>
          <p:cNvSpPr>
            <a:spLocks noGrp="1"/>
          </p:cNvSpPr>
          <p:nvPr>
            <p:ph sz="half" idx="2"/>
          </p:nvPr>
        </p:nvSpPr>
        <p:spPr>
          <a:xfrm>
            <a:off x="603169" y="1939567"/>
            <a:ext cx="7766131" cy="4378106"/>
          </a:xfrm>
        </p:spPr>
        <p:txBody>
          <a:bodyPr>
            <a:normAutofit fontScale="77500" lnSpcReduction="20000"/>
          </a:bodyPr>
          <a:lstStyle/>
          <a:p>
            <a:pPr marL="1377950" indent="-1377950">
              <a:spcBef>
                <a:spcPts val="0"/>
              </a:spcBef>
              <a:buNone/>
            </a:pPr>
            <a:r>
              <a:rPr lang="en-US" sz="2100" b="1" dirty="0">
                <a:solidFill>
                  <a:srgbClr val="92D050"/>
                </a:solidFill>
              </a:rPr>
              <a:t>MYTH</a:t>
            </a:r>
            <a:r>
              <a:rPr lang="en-US" sz="2100" dirty="0"/>
              <a:t>: 	</a:t>
            </a:r>
            <a:r>
              <a:rPr lang="en-US" sz="2100" dirty="0">
                <a:solidFill>
                  <a:srgbClr val="92D050"/>
                </a:solidFill>
              </a:rPr>
              <a:t>Computer Science is all about word processing, sending email, and using the Internet</a:t>
            </a:r>
            <a:r>
              <a:rPr lang="en-US" sz="2100" dirty="0" smtClean="0">
                <a:solidFill>
                  <a:srgbClr val="92D050"/>
                </a:solidFill>
              </a:rPr>
              <a:t>.</a:t>
            </a:r>
          </a:p>
          <a:p>
            <a:pPr marL="1377950" indent="-1377950">
              <a:spcBef>
                <a:spcPts val="0"/>
              </a:spcBef>
              <a:buNone/>
            </a:pPr>
            <a:endParaRPr lang="en-US" sz="2100" dirty="0">
              <a:solidFill>
                <a:srgbClr val="92D050"/>
              </a:solidFill>
            </a:endParaRPr>
          </a:p>
          <a:p>
            <a:pPr marL="1377950" indent="-1377950">
              <a:spcBef>
                <a:spcPts val="0"/>
              </a:spcBef>
              <a:buNone/>
            </a:pPr>
            <a:r>
              <a:rPr lang="en-US" sz="2100" b="1" dirty="0">
                <a:solidFill>
                  <a:srgbClr val="073F69"/>
                </a:solidFill>
              </a:rPr>
              <a:t>REALITY</a:t>
            </a:r>
            <a:r>
              <a:rPr lang="en-US" sz="2100" dirty="0"/>
              <a:t>: 	</a:t>
            </a:r>
            <a:r>
              <a:rPr lang="en-US" sz="2100" dirty="0">
                <a:solidFill>
                  <a:srgbClr val="005480"/>
                </a:solidFill>
              </a:rPr>
              <a:t>While computer science makes those things possible, it’s less about using specific applications than using the computer to address problems through new applications.</a:t>
            </a:r>
            <a:endParaRPr lang="en-US" sz="2100" b="1" dirty="0" smtClean="0">
              <a:solidFill>
                <a:srgbClr val="005480"/>
              </a:solidFill>
            </a:endParaRPr>
          </a:p>
          <a:p>
            <a:pPr marL="1377950" indent="-1377950">
              <a:spcBef>
                <a:spcPts val="0"/>
              </a:spcBef>
              <a:buNone/>
            </a:pPr>
            <a:endParaRPr lang="en-US" sz="2100" b="1" dirty="0">
              <a:solidFill>
                <a:srgbClr val="92D050"/>
              </a:solidFill>
            </a:endParaRPr>
          </a:p>
          <a:p>
            <a:pPr marL="1377950" indent="-1377950">
              <a:spcBef>
                <a:spcPts val="0"/>
              </a:spcBef>
              <a:buNone/>
            </a:pPr>
            <a:r>
              <a:rPr lang="en-US" sz="2100" b="1" dirty="0" smtClean="0">
                <a:solidFill>
                  <a:srgbClr val="92D050"/>
                </a:solidFill>
              </a:rPr>
              <a:t>MYTH</a:t>
            </a:r>
            <a:r>
              <a:rPr lang="en-US" sz="2100" dirty="0" smtClean="0"/>
              <a:t>:	</a:t>
            </a:r>
            <a:r>
              <a:rPr lang="en-US" sz="2100" dirty="0" smtClean="0">
                <a:solidFill>
                  <a:srgbClr val="92D050"/>
                </a:solidFill>
                <a:latin typeface="Arial" panose="020B0604020202020204" pitchFamily="34" charset="0"/>
                <a:cs typeface="Arial" panose="020B0604020202020204" pitchFamily="34" charset="0"/>
              </a:rPr>
              <a:t>Computer </a:t>
            </a:r>
            <a:r>
              <a:rPr lang="en-US" sz="2100" dirty="0">
                <a:solidFill>
                  <a:srgbClr val="92D050"/>
                </a:solidFill>
                <a:latin typeface="Arial" panose="020B0604020202020204" pitchFamily="34" charset="0"/>
                <a:cs typeface="Arial" panose="020B0604020202020204" pitchFamily="34" charset="0"/>
              </a:rPr>
              <a:t>science </a:t>
            </a:r>
            <a:r>
              <a:rPr lang="en-US" sz="2100" dirty="0" smtClean="0">
                <a:solidFill>
                  <a:srgbClr val="92D050"/>
                </a:solidFill>
                <a:latin typeface="Arial" panose="020B0604020202020204" pitchFamily="34" charset="0"/>
                <a:cs typeface="Arial" panose="020B0604020202020204" pitchFamily="34" charset="0"/>
              </a:rPr>
              <a:t>consists of sitting in front of a computer by yourself, coding for hours on end.</a:t>
            </a:r>
          </a:p>
          <a:p>
            <a:pPr marL="1377950" indent="-1377950">
              <a:spcBef>
                <a:spcPts val="0"/>
              </a:spcBef>
              <a:buNone/>
            </a:pPr>
            <a:endParaRPr lang="en-US" sz="2100"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sz="2100" b="1" dirty="0" smtClean="0">
                <a:solidFill>
                  <a:srgbClr val="005480"/>
                </a:solidFill>
              </a:rPr>
              <a:t>REALITY</a:t>
            </a:r>
            <a:r>
              <a:rPr lang="en-US" sz="2100" dirty="0" smtClean="0"/>
              <a:t>: 	</a:t>
            </a:r>
            <a:r>
              <a:rPr lang="en-US" sz="2100" dirty="0" smtClean="0">
                <a:solidFill>
                  <a:srgbClr val="005480"/>
                </a:solidFill>
                <a:latin typeface="Arial" panose="020B0604020202020204" pitchFamily="34" charset="0"/>
                <a:cs typeface="Arial" panose="020B0604020202020204" pitchFamily="34" charset="0"/>
              </a:rPr>
              <a:t>Computer </a:t>
            </a:r>
            <a:r>
              <a:rPr lang="en-US" sz="2100" dirty="0">
                <a:solidFill>
                  <a:srgbClr val="005480"/>
                </a:solidFill>
                <a:latin typeface="Arial" panose="020B0604020202020204" pitchFamily="34" charset="0"/>
                <a:cs typeface="Arial" panose="020B0604020202020204" pitchFamily="34" charset="0"/>
              </a:rPr>
              <a:t>science </a:t>
            </a:r>
            <a:r>
              <a:rPr lang="en-US" sz="2100" dirty="0" smtClean="0">
                <a:solidFill>
                  <a:srgbClr val="005480"/>
                </a:solidFill>
                <a:latin typeface="Arial" panose="020B0604020202020204" pitchFamily="34" charset="0"/>
                <a:cs typeface="Arial" panose="020B0604020202020204" pitchFamily="34" charset="0"/>
              </a:rPr>
              <a:t>is creative and collaborative! Computers are elaborate tools for solving real-world problems, and teamwork is essential to developing those solutions.</a:t>
            </a:r>
          </a:p>
          <a:p>
            <a:pPr marL="1377950" indent="-1377950">
              <a:spcBef>
                <a:spcPts val="0"/>
              </a:spcBef>
              <a:buNone/>
            </a:pPr>
            <a:endParaRPr lang="en-US" sz="2100" b="1" dirty="0" smtClean="0"/>
          </a:p>
          <a:p>
            <a:pPr marL="1377950" indent="-1377950">
              <a:spcBef>
                <a:spcPts val="0"/>
              </a:spcBef>
              <a:buNone/>
            </a:pPr>
            <a:r>
              <a:rPr lang="en-US" sz="2100" b="1" dirty="0" smtClean="0">
                <a:solidFill>
                  <a:srgbClr val="92D050"/>
                </a:solidFill>
              </a:rPr>
              <a:t>MYTH</a:t>
            </a:r>
            <a:r>
              <a:rPr lang="en-US" sz="2100" dirty="0" smtClean="0"/>
              <a:t>: 	</a:t>
            </a:r>
            <a:r>
              <a:rPr lang="en-US" sz="2100" dirty="0" smtClean="0">
                <a:solidFill>
                  <a:srgbClr val="92D050"/>
                </a:solidFill>
                <a:latin typeface="Arial" panose="020B0604020202020204" pitchFamily="34" charset="0"/>
                <a:cs typeface="Arial" panose="020B0604020202020204" pitchFamily="34" charset="0"/>
              </a:rPr>
              <a:t>When </a:t>
            </a:r>
            <a:r>
              <a:rPr lang="en-US" sz="2100" dirty="0">
                <a:solidFill>
                  <a:srgbClr val="92D050"/>
                </a:solidFill>
                <a:latin typeface="Arial" panose="020B0604020202020204" pitchFamily="34" charset="0"/>
                <a:cs typeface="Arial" panose="020B0604020202020204" pitchFamily="34" charset="0"/>
              </a:rPr>
              <a:t>I think of computer science, the only career that comes to mind is </a:t>
            </a:r>
            <a:r>
              <a:rPr lang="en-US" sz="2100" dirty="0" smtClean="0">
                <a:solidFill>
                  <a:srgbClr val="92D050"/>
                </a:solidFill>
                <a:latin typeface="Arial" panose="020B0604020202020204" pitchFamily="34" charset="0"/>
                <a:cs typeface="Arial" panose="020B0604020202020204" pitchFamily="34" charset="0"/>
              </a:rPr>
              <a:t>programming.</a:t>
            </a:r>
          </a:p>
          <a:p>
            <a:pPr marL="1377950" indent="-1377950">
              <a:spcBef>
                <a:spcPts val="0"/>
              </a:spcBef>
              <a:buNone/>
            </a:pPr>
            <a:endParaRPr lang="en-US" sz="2100"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sz="2100" b="1" dirty="0" smtClean="0">
                <a:solidFill>
                  <a:srgbClr val="005480"/>
                </a:solidFill>
                <a:latin typeface="Arial" panose="020B0604020202020204" pitchFamily="34" charset="0"/>
                <a:cs typeface="Arial" panose="020B0604020202020204" pitchFamily="34" charset="0"/>
              </a:rPr>
              <a:t>REALITY</a:t>
            </a:r>
            <a:r>
              <a:rPr lang="en-US" sz="2100" dirty="0" smtClean="0">
                <a:latin typeface="Arial" panose="020B0604020202020204" pitchFamily="34" charset="0"/>
                <a:cs typeface="Arial" panose="020B0604020202020204" pitchFamily="34" charset="0"/>
              </a:rPr>
              <a:t>: 	</a:t>
            </a:r>
            <a:r>
              <a:rPr lang="en-US" sz="2100" dirty="0" smtClean="0">
                <a:solidFill>
                  <a:srgbClr val="005480"/>
                </a:solidFill>
                <a:latin typeface="Arial" panose="020B0604020202020204" pitchFamily="34" charset="0"/>
                <a:cs typeface="Arial" panose="020B0604020202020204" pitchFamily="34" charset="0"/>
              </a:rPr>
              <a:t>Studying computer </a:t>
            </a:r>
            <a:r>
              <a:rPr lang="en-US" sz="2100" dirty="0">
                <a:solidFill>
                  <a:srgbClr val="005480"/>
                </a:solidFill>
                <a:latin typeface="Arial" panose="020B0604020202020204" pitchFamily="34" charset="0"/>
                <a:cs typeface="Arial" panose="020B0604020202020204" pitchFamily="34" charset="0"/>
              </a:rPr>
              <a:t>science can lead to </a:t>
            </a:r>
            <a:r>
              <a:rPr lang="en-US" sz="2100" dirty="0" smtClean="0">
                <a:solidFill>
                  <a:srgbClr val="005480"/>
                </a:solidFill>
                <a:latin typeface="Arial" panose="020B0604020202020204" pitchFamily="34" charset="0"/>
                <a:cs typeface="Arial" panose="020B0604020202020204" pitchFamily="34" charset="0"/>
              </a:rPr>
              <a:t>hundred </a:t>
            </a:r>
            <a:r>
              <a:rPr lang="en-US" sz="2100" dirty="0">
                <a:solidFill>
                  <a:srgbClr val="005480"/>
                </a:solidFill>
                <a:latin typeface="Arial" panose="020B0604020202020204" pitchFamily="34" charset="0"/>
                <a:cs typeface="Arial" panose="020B0604020202020204" pitchFamily="34" charset="0"/>
              </a:rPr>
              <a:t>of </a:t>
            </a:r>
            <a:r>
              <a:rPr lang="en-US" sz="2100" dirty="0" smtClean="0">
                <a:solidFill>
                  <a:srgbClr val="005480"/>
                </a:solidFill>
                <a:latin typeface="Arial" panose="020B0604020202020204" pitchFamily="34" charset="0"/>
                <a:cs typeface="Arial" panose="020B0604020202020204" pitchFamily="34" charset="0"/>
              </a:rPr>
              <a:t>career paths, including 3-D </a:t>
            </a:r>
            <a:r>
              <a:rPr lang="en-US" sz="2100" dirty="0">
                <a:solidFill>
                  <a:srgbClr val="005480"/>
                </a:solidFill>
                <a:latin typeface="Arial" panose="020B0604020202020204" pitchFamily="34" charset="0"/>
                <a:cs typeface="Arial" panose="020B0604020202020204" pitchFamily="34" charset="0"/>
              </a:rPr>
              <a:t>animation, engineering, </a:t>
            </a:r>
            <a:r>
              <a:rPr lang="en-US" sz="2100" dirty="0" smtClean="0">
                <a:solidFill>
                  <a:srgbClr val="005480"/>
                </a:solidFill>
                <a:latin typeface="Arial" panose="020B0604020202020204" pitchFamily="34" charset="0"/>
                <a:cs typeface="Arial" panose="020B0604020202020204" pitchFamily="34" charset="0"/>
              </a:rPr>
              <a:t>entertainment, </a:t>
            </a:r>
            <a:r>
              <a:rPr lang="en-US" sz="2100" dirty="0">
                <a:solidFill>
                  <a:srgbClr val="005480"/>
                </a:solidFill>
                <a:latin typeface="Arial" panose="020B0604020202020204" pitchFamily="34" charset="0"/>
                <a:cs typeface="Arial" panose="020B0604020202020204" pitchFamily="34" charset="0"/>
              </a:rPr>
              <a:t>app development, medicine, visual design, robotics, political analysis and much, much more.</a:t>
            </a:r>
          </a:p>
          <a:p>
            <a:pPr marL="0" indent="0">
              <a:buNone/>
            </a:pPr>
            <a:endParaRPr lang="en-US" dirty="0"/>
          </a:p>
        </p:txBody>
      </p:sp>
    </p:spTree>
    <p:extLst>
      <p:ext uri="{BB962C8B-B14F-4D97-AF65-F5344CB8AC3E}">
        <p14:creationId xmlns:p14="http://schemas.microsoft.com/office/powerpoint/2010/main" val="58034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625FB1-CAA2-1745-BF48-B99B069FDFDF}" type="slidenum">
              <a:rPr lang="en-US" smtClean="0"/>
              <a:pPr/>
              <a:t>3</a:t>
            </a:fld>
            <a:endParaRPr lang="en-US" dirty="0"/>
          </a:p>
        </p:txBody>
      </p:sp>
      <p:sp>
        <p:nvSpPr>
          <p:cNvPr id="4" name="Title 3"/>
          <p:cNvSpPr>
            <a:spLocks noGrp="1"/>
          </p:cNvSpPr>
          <p:nvPr>
            <p:ph type="title"/>
          </p:nvPr>
        </p:nvSpPr>
        <p:spPr/>
        <p:txBody>
          <a:bodyPr/>
          <a:lstStyle/>
          <a:p>
            <a:r>
              <a:rPr lang="en-US" dirty="0" smtClean="0"/>
              <a:t>Myth vs. Reality</a:t>
            </a:r>
            <a:endParaRPr lang="en-US" dirty="0"/>
          </a:p>
        </p:txBody>
      </p:sp>
      <p:sp>
        <p:nvSpPr>
          <p:cNvPr id="8" name="Content Placeholder 7"/>
          <p:cNvSpPr>
            <a:spLocks noGrp="1"/>
          </p:cNvSpPr>
          <p:nvPr>
            <p:ph sz="half" idx="2"/>
          </p:nvPr>
        </p:nvSpPr>
        <p:spPr/>
        <p:txBody>
          <a:bodyPr>
            <a:noAutofit/>
          </a:bodyPr>
          <a:lstStyle/>
          <a:p>
            <a:pPr marL="0" indent="0">
              <a:spcBef>
                <a:spcPts val="0"/>
              </a:spcBef>
              <a:buNone/>
            </a:pPr>
            <a:r>
              <a:rPr lang="en-US" b="1" dirty="0" smtClean="0">
                <a:solidFill>
                  <a:srgbClr val="92D050"/>
                </a:solidFill>
              </a:rPr>
              <a:t>MYTH</a:t>
            </a:r>
            <a:r>
              <a:rPr lang="en-US" dirty="0" smtClean="0"/>
              <a:t>: 		</a:t>
            </a:r>
            <a:r>
              <a:rPr lang="en-US" dirty="0" smtClean="0">
                <a:solidFill>
                  <a:srgbClr val="92D050"/>
                </a:solidFill>
                <a:latin typeface="Arial" panose="020B0604020202020204" pitchFamily="34" charset="0"/>
                <a:cs typeface="Arial" panose="020B0604020202020204" pitchFamily="34" charset="0"/>
              </a:rPr>
              <a:t>Computer </a:t>
            </a:r>
            <a:r>
              <a:rPr lang="en-US" dirty="0">
                <a:solidFill>
                  <a:srgbClr val="92D050"/>
                </a:solidFill>
                <a:latin typeface="Arial" panose="020B0604020202020204" pitchFamily="34" charset="0"/>
                <a:cs typeface="Arial" panose="020B0604020202020204" pitchFamily="34" charset="0"/>
              </a:rPr>
              <a:t>science is only for boys</a:t>
            </a:r>
            <a:r>
              <a:rPr lang="en-US" dirty="0" smtClean="0">
                <a:solidFill>
                  <a:srgbClr val="92D050"/>
                </a:solidFill>
                <a:latin typeface="Arial" panose="020B0604020202020204" pitchFamily="34" charset="0"/>
                <a:cs typeface="Arial" panose="020B0604020202020204" pitchFamily="34" charset="0"/>
              </a:rPr>
              <a:t>.</a:t>
            </a:r>
          </a:p>
          <a:p>
            <a:pPr marL="0" indent="0">
              <a:spcBef>
                <a:spcPts val="0"/>
              </a:spcBef>
              <a:buNone/>
            </a:pPr>
            <a:endParaRPr lang="en-US"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005480"/>
                </a:solidFill>
              </a:rPr>
              <a:t>REALITY</a:t>
            </a:r>
            <a:r>
              <a:rPr lang="en-US" dirty="0" smtClean="0"/>
              <a:t>:  	</a:t>
            </a:r>
            <a:r>
              <a:rPr lang="en-US" dirty="0" smtClean="0">
                <a:solidFill>
                  <a:srgbClr val="005480"/>
                </a:solidFill>
              </a:rPr>
              <a:t>Computer science is for everyone. Boy or girl, if you are creative, like to work in a team, and are interested in how  technology </a:t>
            </a:r>
            <a:r>
              <a:rPr lang="en-US" dirty="0" smtClean="0">
                <a:solidFill>
                  <a:srgbClr val="005480"/>
                </a:solidFill>
                <a:latin typeface="Arial" panose="020B0604020202020204" pitchFamily="34" charset="0"/>
                <a:cs typeface="Arial" panose="020B0604020202020204" pitchFamily="34" charset="0"/>
              </a:rPr>
              <a:t>can solve problems, computer science is for you.</a:t>
            </a:r>
          </a:p>
          <a:p>
            <a:pPr marL="0" indent="0">
              <a:spcBef>
                <a:spcPts val="0"/>
              </a:spcBef>
              <a:buNone/>
            </a:pPr>
            <a:endParaRPr lang="en-US" dirty="0">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92D050"/>
                </a:solidFill>
              </a:rPr>
              <a:t>MYTH</a:t>
            </a:r>
            <a:r>
              <a:rPr lang="en-US" dirty="0" smtClean="0"/>
              <a:t>: 	</a:t>
            </a:r>
            <a:r>
              <a:rPr lang="en-US" dirty="0" smtClean="0">
                <a:solidFill>
                  <a:srgbClr val="92D050"/>
                </a:solidFill>
                <a:latin typeface="Arial" panose="020B0604020202020204" pitchFamily="34" charset="0"/>
                <a:cs typeface="Arial" panose="020B0604020202020204" pitchFamily="34" charset="0"/>
              </a:rPr>
              <a:t>I’m not good at math, so I won’t be good at computer science.</a:t>
            </a:r>
          </a:p>
          <a:p>
            <a:pPr marL="1377950" indent="-1377950">
              <a:spcBef>
                <a:spcPts val="0"/>
              </a:spcBef>
              <a:buNone/>
            </a:pPr>
            <a:endParaRPr lang="en-US"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005480"/>
                </a:solidFill>
                <a:latin typeface="Arial" panose="020B0604020202020204" pitchFamily="34" charset="0"/>
                <a:cs typeface="Arial" panose="020B0604020202020204" pitchFamily="34" charset="0"/>
              </a:rPr>
              <a:t>REALITY</a:t>
            </a:r>
            <a:r>
              <a:rPr lang="en-US" dirty="0" smtClean="0">
                <a:latin typeface="Arial" panose="020B0604020202020204" pitchFamily="34" charset="0"/>
                <a:cs typeface="Arial" panose="020B0604020202020204" pitchFamily="34" charset="0"/>
              </a:rPr>
              <a:t>: 	</a:t>
            </a:r>
            <a:r>
              <a:rPr lang="en-US" dirty="0" smtClean="0">
                <a:solidFill>
                  <a:srgbClr val="005480"/>
                </a:solidFill>
                <a:latin typeface="Arial" panose="020B0604020202020204" pitchFamily="34" charset="0"/>
                <a:cs typeface="Arial" panose="020B0604020202020204" pitchFamily="34" charset="0"/>
              </a:rPr>
              <a:t>Like all sciences, computer science does involve math, but not everything is 1s and 0s. Language skills and critical thinking are just as, if not more, important for success. </a:t>
            </a:r>
          </a:p>
          <a:p>
            <a:pPr marL="0" indent="0">
              <a:spcBef>
                <a:spcPts val="0"/>
              </a:spcBef>
              <a:buNone/>
            </a:pPr>
            <a:endParaRPr lang="en-US" sz="1800" dirty="0">
              <a:latin typeface="Arial" panose="020B0604020202020204" pitchFamily="34" charset="0"/>
              <a:cs typeface="Arial" panose="020B0604020202020204" pitchFamily="34" charset="0"/>
            </a:endParaRPr>
          </a:p>
          <a:p>
            <a:pPr marL="1377950" indent="-1377950">
              <a:spcBef>
                <a:spcPts val="0"/>
              </a:spcBef>
              <a:buNone/>
            </a:pPr>
            <a:r>
              <a:rPr lang="en-US" sz="1800" dirty="0" smtClean="0"/>
              <a:t>	</a:t>
            </a:r>
            <a:endParaRPr lang="en-US" sz="1800" dirty="0"/>
          </a:p>
        </p:txBody>
      </p:sp>
    </p:spTree>
    <p:extLst>
      <p:ext uri="{BB962C8B-B14F-4D97-AF65-F5344CB8AC3E}">
        <p14:creationId xmlns:p14="http://schemas.microsoft.com/office/powerpoint/2010/main" val="152899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marL="0" indent="0">
              <a:buNone/>
            </a:pPr>
            <a:r>
              <a:rPr lang="en-US" i="1" dirty="0">
                <a:solidFill>
                  <a:srgbClr val="375669"/>
                </a:solidFill>
                <a:ea typeface="ＭＳ Ｐゴシック" pitchFamily="34" charset="-128"/>
              </a:rPr>
              <a:t>&lt;Note: Present one or more videos </a:t>
            </a:r>
            <a:r>
              <a:rPr lang="en-US" i="1" dirty="0" smtClean="0">
                <a:solidFill>
                  <a:srgbClr val="375669"/>
                </a:solidFill>
                <a:ea typeface="ＭＳ Ｐゴシック" pitchFamily="34" charset="-128"/>
              </a:rPr>
              <a:t>from code.org – students celebrating the empowerment of coding.&gt;</a:t>
            </a:r>
            <a:endParaRPr lang="en-US" dirty="0">
              <a:solidFill>
                <a:srgbClr val="375669"/>
              </a:solidFill>
              <a:ea typeface="ＭＳ Ｐゴシック" pitchFamily="34" charset="-128"/>
            </a:endParaRPr>
          </a:p>
          <a:p>
            <a:r>
              <a:rPr lang="en-US" dirty="0">
                <a:hlinkClick r:id="rId2"/>
              </a:rPr>
              <a:t>Computer Science Matters </a:t>
            </a:r>
            <a:r>
              <a:rPr lang="en-US" dirty="0"/>
              <a:t>– Starring Bill Gates, Mark Zuckerberg, </a:t>
            </a:r>
            <a:r>
              <a:rPr lang="en-US" dirty="0" err="1"/>
              <a:t>Makinde</a:t>
            </a:r>
            <a:r>
              <a:rPr lang="en-US" dirty="0"/>
              <a:t> </a:t>
            </a:r>
            <a:r>
              <a:rPr lang="en-US" dirty="0" err="1"/>
              <a:t>Adeagbo</a:t>
            </a:r>
            <a:r>
              <a:rPr lang="en-US" dirty="0"/>
              <a:t>, Karlie Kloss, Kevin </a:t>
            </a:r>
            <a:r>
              <a:rPr lang="en-US" dirty="0" err="1"/>
              <a:t>Systrom</a:t>
            </a:r>
            <a:r>
              <a:rPr lang="en-US" dirty="0"/>
              <a:t>, Paola </a:t>
            </a:r>
            <a:r>
              <a:rPr lang="en-US" dirty="0" err="1"/>
              <a:t>Meija</a:t>
            </a:r>
            <a:r>
              <a:rPr lang="en-US" dirty="0"/>
              <a:t> </a:t>
            </a:r>
            <a:r>
              <a:rPr lang="en-US" dirty="0" err="1"/>
              <a:t>Minaya</a:t>
            </a:r>
            <a:r>
              <a:rPr lang="en-US" dirty="0"/>
              <a:t>, Drew Houston, and President Barack Obama</a:t>
            </a:r>
          </a:p>
          <a:p>
            <a:r>
              <a:rPr lang="en-US" dirty="0" smtClean="0">
                <a:hlinkClick r:id="rId3"/>
              </a:rPr>
              <a:t>Karlie Kloss: Coding is a superpower</a:t>
            </a:r>
            <a:endParaRPr lang="en-US" dirty="0" smtClean="0"/>
          </a:p>
          <a:p>
            <a:r>
              <a:rPr lang="en-US" dirty="0" smtClean="0">
                <a:hlinkClick r:id="rId4"/>
              </a:rPr>
              <a:t>NBA start Chris Bosh on Computer Science</a:t>
            </a:r>
            <a:endParaRPr lang="en-US" dirty="0" smtClean="0"/>
          </a:p>
        </p:txBody>
      </p:sp>
      <p:sp>
        <p:nvSpPr>
          <p:cNvPr id="3" name="Slide Number Placeholder 2"/>
          <p:cNvSpPr>
            <a:spLocks noGrp="1"/>
          </p:cNvSpPr>
          <p:nvPr>
            <p:ph type="sldNum" sz="quarter" idx="12"/>
          </p:nvPr>
        </p:nvSpPr>
        <p:spPr/>
        <p:txBody>
          <a:bodyPr/>
          <a:lstStyle/>
          <a:p>
            <a:fld id="{DF625FB1-CAA2-1745-BF48-B99B069FDFDF}" type="slidenum">
              <a:rPr lang="en-US" smtClean="0"/>
              <a:pPr/>
              <a:t>4</a:t>
            </a:fld>
            <a:endParaRPr lang="en-US" dirty="0"/>
          </a:p>
        </p:txBody>
      </p:sp>
      <p:sp>
        <p:nvSpPr>
          <p:cNvPr id="4" name="Title 3"/>
          <p:cNvSpPr>
            <a:spLocks noGrp="1"/>
          </p:cNvSpPr>
          <p:nvPr>
            <p:ph type="title"/>
          </p:nvPr>
        </p:nvSpPr>
        <p:spPr/>
        <p:txBody>
          <a:bodyPr/>
          <a:lstStyle/>
          <a:p>
            <a:r>
              <a:rPr lang="en-US" dirty="0" smtClean="0"/>
              <a:t>What do celebrities and peers say about computer science?</a:t>
            </a:r>
            <a:endParaRPr lang="en-US" dirty="0"/>
          </a:p>
        </p:txBody>
      </p:sp>
    </p:spTree>
    <p:extLst>
      <p:ext uri="{BB962C8B-B14F-4D97-AF65-F5344CB8AC3E}">
        <p14:creationId xmlns:p14="http://schemas.microsoft.com/office/powerpoint/2010/main" val="306166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marL="0" indent="0">
              <a:buNone/>
            </a:pPr>
            <a:r>
              <a:rPr lang="en-US" sz="2000" dirty="0"/>
              <a:t>Did you know that of the more than 9 million STEM jobs available in the next decade, half will require computing experience?</a:t>
            </a:r>
          </a:p>
          <a:p>
            <a:pPr marL="0" indent="0">
              <a:buNone/>
            </a:pPr>
            <a:r>
              <a:rPr lang="en-US" sz="2000" dirty="0" smtClean="0"/>
              <a:t>AP CSP, launching in fall 2016, prepares you by:</a:t>
            </a:r>
          </a:p>
          <a:p>
            <a:r>
              <a:rPr lang="en-US" sz="2000" dirty="0" smtClean="0"/>
              <a:t>Introducing you to </a:t>
            </a:r>
            <a:r>
              <a:rPr lang="en-US" sz="2000" dirty="0"/>
              <a:t>the essential ideas of computer </a:t>
            </a:r>
            <a:r>
              <a:rPr lang="en-US" sz="2000" dirty="0" smtClean="0"/>
              <a:t>science. </a:t>
            </a:r>
            <a:endParaRPr lang="en-US" sz="2000" dirty="0"/>
          </a:p>
          <a:p>
            <a:r>
              <a:rPr lang="en-US" sz="2000" dirty="0" smtClean="0"/>
              <a:t>Challenging you to explore how computing </a:t>
            </a:r>
            <a:r>
              <a:rPr lang="en-US" sz="2000" dirty="0"/>
              <a:t>and technology </a:t>
            </a:r>
            <a:r>
              <a:rPr lang="en-US" sz="2000" dirty="0" smtClean="0"/>
              <a:t>impact the world around you.</a:t>
            </a:r>
          </a:p>
          <a:p>
            <a:r>
              <a:rPr lang="en-US" sz="2000" dirty="0" smtClean="0"/>
              <a:t>Providing a foundation of knowledge that can be applied across disciplines, no matter what your major or career focus- from STEM fields to music and the arts.  Chances are, no matter what field you’re interested in, computers play a role. </a:t>
            </a:r>
          </a:p>
        </p:txBody>
      </p:sp>
      <p:sp>
        <p:nvSpPr>
          <p:cNvPr id="3" name="Slide Number Placeholder 2"/>
          <p:cNvSpPr>
            <a:spLocks noGrp="1"/>
          </p:cNvSpPr>
          <p:nvPr>
            <p:ph type="sldNum" sz="quarter" idx="12"/>
          </p:nvPr>
        </p:nvSpPr>
        <p:spPr/>
        <p:txBody>
          <a:bodyPr/>
          <a:lstStyle/>
          <a:p>
            <a:fld id="{DF625FB1-CAA2-1745-BF48-B99B069FDFDF}" type="slidenum">
              <a:rPr lang="en-US" smtClean="0"/>
              <a:pPr/>
              <a:t>5</a:t>
            </a:fld>
            <a:endParaRPr lang="en-US" dirty="0"/>
          </a:p>
        </p:txBody>
      </p:sp>
      <p:sp>
        <p:nvSpPr>
          <p:cNvPr id="4" name="Title 3"/>
          <p:cNvSpPr>
            <a:spLocks noGrp="1"/>
          </p:cNvSpPr>
          <p:nvPr>
            <p:ph type="title"/>
          </p:nvPr>
        </p:nvSpPr>
        <p:spPr/>
        <p:txBody>
          <a:bodyPr/>
          <a:lstStyle/>
          <a:p>
            <a:r>
              <a:rPr lang="en-US" dirty="0" smtClean="0"/>
              <a:t>What is AP</a:t>
            </a:r>
            <a:r>
              <a:rPr lang="en-US" baseline="30000" dirty="0" smtClean="0">
                <a:solidFill>
                  <a:srgbClr val="005480"/>
                </a:solidFill>
                <a:latin typeface="Arial"/>
                <a:cs typeface="Arial"/>
              </a:rPr>
              <a:t>®</a:t>
            </a:r>
            <a:r>
              <a:rPr lang="en-US" dirty="0" smtClean="0"/>
              <a:t> Computer Science Principles (AP CSP)?</a:t>
            </a:r>
            <a:endParaRPr lang="en-US" dirty="0"/>
          </a:p>
        </p:txBody>
      </p:sp>
    </p:spTree>
    <p:extLst>
      <p:ext uri="{BB962C8B-B14F-4D97-AF65-F5344CB8AC3E}">
        <p14:creationId xmlns:p14="http://schemas.microsoft.com/office/powerpoint/2010/main" val="301118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sz="1800" dirty="0" smtClean="0"/>
              <a:t>Creatively address world issues and concerns</a:t>
            </a:r>
          </a:p>
          <a:p>
            <a:r>
              <a:rPr lang="en-US" sz="1800" dirty="0" smtClean="0"/>
              <a:t>Use the same processes and tools as artists, musicians, engineers, computer scientists and others to bring ideas to life</a:t>
            </a:r>
          </a:p>
          <a:p>
            <a:r>
              <a:rPr lang="en-US" sz="1800" dirty="0" smtClean="0"/>
              <a:t>Conceptualize </a:t>
            </a:r>
            <a:r>
              <a:rPr lang="en-US" sz="1800" dirty="0"/>
              <a:t>and </a:t>
            </a:r>
            <a:r>
              <a:rPr lang="en-US" sz="1800" dirty="0" smtClean="0"/>
              <a:t>build digital projects, such as videos </a:t>
            </a:r>
            <a:r>
              <a:rPr lang="en-US" sz="1800" dirty="0"/>
              <a:t>or mobile apps, that have practical, real-world </a:t>
            </a:r>
            <a:r>
              <a:rPr lang="en-US" sz="1800" dirty="0" smtClean="0"/>
              <a:t>use</a:t>
            </a:r>
          </a:p>
          <a:p>
            <a:r>
              <a:rPr lang="en-US" sz="1800" dirty="0"/>
              <a:t>Learn how to identify threats to cybersecurity and ways to use the internet to address such </a:t>
            </a:r>
            <a:r>
              <a:rPr lang="en-US" sz="1800" dirty="0" smtClean="0"/>
              <a:t>concerns</a:t>
            </a:r>
          </a:p>
          <a:p>
            <a:endParaRPr lang="en-US" dirty="0"/>
          </a:p>
        </p:txBody>
      </p:sp>
      <p:sp>
        <p:nvSpPr>
          <p:cNvPr id="3" name="Slide Number Placeholder 2"/>
          <p:cNvSpPr>
            <a:spLocks noGrp="1"/>
          </p:cNvSpPr>
          <p:nvPr>
            <p:ph type="sldNum" sz="quarter" idx="12"/>
          </p:nvPr>
        </p:nvSpPr>
        <p:spPr/>
        <p:txBody>
          <a:bodyPr/>
          <a:lstStyle/>
          <a:p>
            <a:fld id="{DF625FB1-CAA2-1745-BF48-B99B069FDFDF}" type="slidenum">
              <a:rPr lang="en-US" smtClean="0"/>
              <a:pPr/>
              <a:t>6</a:t>
            </a:fld>
            <a:endParaRPr lang="en-US" dirty="0"/>
          </a:p>
        </p:txBody>
      </p:sp>
      <p:sp>
        <p:nvSpPr>
          <p:cNvPr id="4" name="Title 3"/>
          <p:cNvSpPr>
            <a:spLocks noGrp="1"/>
          </p:cNvSpPr>
          <p:nvPr>
            <p:ph type="title"/>
          </p:nvPr>
        </p:nvSpPr>
        <p:spPr/>
        <p:txBody>
          <a:bodyPr/>
          <a:lstStyle/>
          <a:p>
            <a:r>
              <a:rPr lang="en-US" dirty="0" smtClean="0"/>
              <a:t>What makes AP</a:t>
            </a:r>
            <a:r>
              <a:rPr lang="en-US" baseline="30000" dirty="0" smtClean="0">
                <a:solidFill>
                  <a:srgbClr val="005480"/>
                </a:solidFill>
                <a:latin typeface="Arial"/>
                <a:cs typeface="Arial"/>
              </a:rPr>
              <a:t>®</a:t>
            </a:r>
            <a:r>
              <a:rPr lang="en-US" dirty="0" smtClean="0"/>
              <a:t> CSP special?</a:t>
            </a:r>
            <a:endParaRPr lang="en-US" dirty="0"/>
          </a:p>
        </p:txBody>
      </p:sp>
      <p:sp>
        <p:nvSpPr>
          <p:cNvPr id="7" name="Content Placeholder 2"/>
          <p:cNvSpPr txBox="1">
            <a:spLocks/>
          </p:cNvSpPr>
          <p:nvPr/>
        </p:nvSpPr>
        <p:spPr>
          <a:xfrm>
            <a:off x="971875" y="7378098"/>
            <a:ext cx="6780053" cy="523956"/>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r">
              <a:spcBef>
                <a:spcPts val="2200"/>
              </a:spcBef>
              <a:buNone/>
            </a:pPr>
            <a:endParaRPr lang="en-US" dirty="0">
              <a:solidFill>
                <a:srgbClr val="005480"/>
              </a:solidFill>
            </a:endParaRPr>
          </a:p>
        </p:txBody>
      </p:sp>
      <p:sp>
        <p:nvSpPr>
          <p:cNvPr id="8" name="TextBox 7"/>
          <p:cNvSpPr txBox="1"/>
          <p:nvPr/>
        </p:nvSpPr>
        <p:spPr>
          <a:xfrm rot="5400000" flipH="1">
            <a:off x="4081292" y="2126934"/>
            <a:ext cx="997945" cy="7216783"/>
          </a:xfrm>
          <a:custGeom>
            <a:avLst/>
            <a:gdLst>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2868578 h 3774398"/>
              <a:gd name="connsiteX5" fmla="*/ 0 w 2034287"/>
              <a:gd name="connsiteY5"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2868578 h 3774398"/>
              <a:gd name="connsiteX5" fmla="*/ 0 w 2034287"/>
              <a:gd name="connsiteY5"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3397700 h 3774398"/>
              <a:gd name="connsiteX5" fmla="*/ 0 w 2034287"/>
              <a:gd name="connsiteY5" fmla="*/ 2868578 h 3774398"/>
              <a:gd name="connsiteX6" fmla="*/ 0 w 2034287"/>
              <a:gd name="connsiteY6"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3397700 h 3774398"/>
              <a:gd name="connsiteX5" fmla="*/ 0 w 2034287"/>
              <a:gd name="connsiteY5" fmla="*/ 3103744 h 3774398"/>
              <a:gd name="connsiteX6" fmla="*/ 0 w 2034287"/>
              <a:gd name="connsiteY6" fmla="*/ 2868578 h 3774398"/>
              <a:gd name="connsiteX7" fmla="*/ 0 w 2034287"/>
              <a:gd name="connsiteY7"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162535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1846143 h 5620541"/>
              <a:gd name="connsiteX1" fmla="*/ 2381863 w 2398812"/>
              <a:gd name="connsiteY1" fmla="*/ 0 h 5620541"/>
              <a:gd name="connsiteX2" fmla="*/ 2398812 w 2398812"/>
              <a:gd name="connsiteY2" fmla="*/ 5620541 h 5620541"/>
              <a:gd name="connsiteX3" fmla="*/ 364525 w 2398812"/>
              <a:gd name="connsiteY3" fmla="*/ 5620541 h 5620541"/>
              <a:gd name="connsiteX4" fmla="*/ 364525 w 2398812"/>
              <a:gd name="connsiteY4" fmla="*/ 5243843 h 5620541"/>
              <a:gd name="connsiteX5" fmla="*/ 0 w 2398812"/>
              <a:gd name="connsiteY5" fmla="*/ 5079227 h 5620541"/>
              <a:gd name="connsiteX6" fmla="*/ 364525 w 2398812"/>
              <a:gd name="connsiteY6" fmla="*/ 4949887 h 5620541"/>
              <a:gd name="connsiteX7" fmla="*/ 364525 w 2398812"/>
              <a:gd name="connsiteY7" fmla="*/ 4714721 h 5620541"/>
              <a:gd name="connsiteX8" fmla="*/ 364525 w 2398812"/>
              <a:gd name="connsiteY8" fmla="*/ 1846143 h 5620541"/>
              <a:gd name="connsiteX0" fmla="*/ 279787 w 2398812"/>
              <a:gd name="connsiteY0" fmla="*/ 0 h 5620543"/>
              <a:gd name="connsiteX1" fmla="*/ 2381863 w 2398812"/>
              <a:gd name="connsiteY1" fmla="*/ 2 h 5620543"/>
              <a:gd name="connsiteX2" fmla="*/ 2398812 w 2398812"/>
              <a:gd name="connsiteY2" fmla="*/ 5620543 h 5620543"/>
              <a:gd name="connsiteX3" fmla="*/ 364525 w 2398812"/>
              <a:gd name="connsiteY3" fmla="*/ 5620543 h 5620543"/>
              <a:gd name="connsiteX4" fmla="*/ 364525 w 2398812"/>
              <a:gd name="connsiteY4" fmla="*/ 5243845 h 5620543"/>
              <a:gd name="connsiteX5" fmla="*/ 0 w 2398812"/>
              <a:gd name="connsiteY5" fmla="*/ 5079229 h 5620543"/>
              <a:gd name="connsiteX6" fmla="*/ 364525 w 2398812"/>
              <a:gd name="connsiteY6" fmla="*/ 4949889 h 5620543"/>
              <a:gd name="connsiteX7" fmla="*/ 364525 w 2398812"/>
              <a:gd name="connsiteY7" fmla="*/ 4714723 h 5620543"/>
              <a:gd name="connsiteX8" fmla="*/ 279787 w 2398812"/>
              <a:gd name="connsiteY8" fmla="*/ 0 h 5620543"/>
              <a:gd name="connsiteX0" fmla="*/ 364527 w 2398812"/>
              <a:gd name="connsiteY0" fmla="*/ 0 h 5620543"/>
              <a:gd name="connsiteX1" fmla="*/ 2381863 w 2398812"/>
              <a:gd name="connsiteY1" fmla="*/ 2 h 5620543"/>
              <a:gd name="connsiteX2" fmla="*/ 2398812 w 2398812"/>
              <a:gd name="connsiteY2" fmla="*/ 5620543 h 5620543"/>
              <a:gd name="connsiteX3" fmla="*/ 364525 w 2398812"/>
              <a:gd name="connsiteY3" fmla="*/ 5620543 h 5620543"/>
              <a:gd name="connsiteX4" fmla="*/ 364525 w 2398812"/>
              <a:gd name="connsiteY4" fmla="*/ 5243845 h 5620543"/>
              <a:gd name="connsiteX5" fmla="*/ 0 w 2398812"/>
              <a:gd name="connsiteY5" fmla="*/ 5079229 h 5620543"/>
              <a:gd name="connsiteX6" fmla="*/ 364525 w 2398812"/>
              <a:gd name="connsiteY6" fmla="*/ 4949889 h 5620543"/>
              <a:gd name="connsiteX7" fmla="*/ 364525 w 2398812"/>
              <a:gd name="connsiteY7" fmla="*/ 4714723 h 5620543"/>
              <a:gd name="connsiteX8" fmla="*/ 364527 w 2398812"/>
              <a:gd name="connsiteY8" fmla="*/ 0 h 5620543"/>
              <a:gd name="connsiteX0" fmla="*/ 429435 w 2463720"/>
              <a:gd name="connsiteY0" fmla="*/ 0 h 5620543"/>
              <a:gd name="connsiteX1" fmla="*/ 2446771 w 2463720"/>
              <a:gd name="connsiteY1" fmla="*/ 2 h 5620543"/>
              <a:gd name="connsiteX2" fmla="*/ 2463720 w 2463720"/>
              <a:gd name="connsiteY2" fmla="*/ 5620543 h 5620543"/>
              <a:gd name="connsiteX3" fmla="*/ 429433 w 2463720"/>
              <a:gd name="connsiteY3" fmla="*/ 5620543 h 5620543"/>
              <a:gd name="connsiteX4" fmla="*/ 429433 w 2463720"/>
              <a:gd name="connsiteY4" fmla="*/ 5243845 h 5620543"/>
              <a:gd name="connsiteX5" fmla="*/ 0 w 2463720"/>
              <a:gd name="connsiteY5" fmla="*/ 4926363 h 5620543"/>
              <a:gd name="connsiteX6" fmla="*/ 429433 w 2463720"/>
              <a:gd name="connsiteY6" fmla="*/ 4949889 h 5620543"/>
              <a:gd name="connsiteX7" fmla="*/ 429433 w 2463720"/>
              <a:gd name="connsiteY7" fmla="*/ 4714723 h 5620543"/>
              <a:gd name="connsiteX8" fmla="*/ 429435 w 2463720"/>
              <a:gd name="connsiteY8" fmla="*/ 0 h 562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3720" h="5620543">
                <a:moveTo>
                  <a:pt x="429435" y="0"/>
                </a:moveTo>
                <a:lnTo>
                  <a:pt x="2446771" y="2"/>
                </a:lnTo>
                <a:cubicBezTo>
                  <a:pt x="2452421" y="1873516"/>
                  <a:pt x="2458070" y="3747029"/>
                  <a:pt x="2463720" y="5620543"/>
                </a:cubicBezTo>
                <a:lnTo>
                  <a:pt x="429433" y="5620543"/>
                </a:lnTo>
                <a:lnTo>
                  <a:pt x="429433" y="5243845"/>
                </a:lnTo>
                <a:lnTo>
                  <a:pt x="0" y="4926363"/>
                </a:lnTo>
                <a:lnTo>
                  <a:pt x="429433" y="4949889"/>
                </a:lnTo>
                <a:lnTo>
                  <a:pt x="429433" y="4714723"/>
                </a:lnTo>
                <a:cubicBezTo>
                  <a:pt x="429434" y="3143149"/>
                  <a:pt x="429434" y="1571574"/>
                  <a:pt x="429435" y="0"/>
                </a:cubicBezTo>
                <a:close/>
              </a:path>
            </a:pathLst>
          </a:custGeom>
          <a:solidFill>
            <a:srgbClr val="073F69"/>
          </a:solidFill>
          <a:ln>
            <a:noFill/>
          </a:ln>
        </p:spPr>
        <p:txBody>
          <a:bodyPr vert="horz" wrap="square" lIns="91440" tIns="0" rIns="91440" bIns="45720" rtlCol="0" anchor="ctr" anchorCtr="0">
            <a:noAutofit/>
          </a:bodyPr>
          <a:lstStyle/>
          <a:p>
            <a:pPr marL="55563"/>
            <a:endParaRPr lang="en-US" sz="2400" dirty="0">
              <a:solidFill>
                <a:srgbClr val="005480"/>
              </a:solidFill>
              <a:latin typeface="Serifa Std 45 Light" pitchFamily="18" charset="0"/>
              <a:ea typeface="Arial Unicode MS" pitchFamily="34" charset="-128"/>
              <a:cs typeface="Arial" pitchFamily="34" charset="0"/>
            </a:endParaRPr>
          </a:p>
        </p:txBody>
      </p:sp>
      <p:sp>
        <p:nvSpPr>
          <p:cNvPr id="9" name="Content Placeholder 2"/>
          <p:cNvSpPr txBox="1">
            <a:spLocks/>
          </p:cNvSpPr>
          <p:nvPr/>
        </p:nvSpPr>
        <p:spPr>
          <a:xfrm>
            <a:off x="1107275" y="5298614"/>
            <a:ext cx="6931256" cy="777701"/>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2200"/>
              </a:spcBef>
              <a:buNone/>
            </a:pPr>
            <a:r>
              <a:rPr lang="en-US" sz="1400" dirty="0" smtClean="0">
                <a:solidFill>
                  <a:schemeClr val="bg1"/>
                </a:solidFill>
              </a:rPr>
              <a:t>“</a:t>
            </a:r>
            <a:r>
              <a:rPr lang="en-US" sz="1400" dirty="0">
                <a:solidFill>
                  <a:schemeClr val="bg1"/>
                </a:solidFill>
              </a:rPr>
              <a:t>AP Computer Science Principles opened my mind to just about everything. </a:t>
            </a:r>
            <a:r>
              <a:rPr lang="en-US" sz="1400" dirty="0" smtClean="0">
                <a:solidFill>
                  <a:schemeClr val="bg1"/>
                </a:solidFill>
              </a:rPr>
              <a:t>I </a:t>
            </a:r>
            <a:r>
              <a:rPr lang="en-US" sz="1400" dirty="0">
                <a:solidFill>
                  <a:schemeClr val="bg1"/>
                </a:solidFill>
              </a:rPr>
              <a:t>learned that computer science and programming is not just for some people — it’s for </a:t>
            </a:r>
            <a:r>
              <a:rPr lang="en-US" sz="1400" dirty="0" smtClean="0">
                <a:solidFill>
                  <a:schemeClr val="bg1"/>
                </a:solidFill>
              </a:rPr>
              <a:t>anybody.” </a:t>
            </a:r>
            <a:r>
              <a:rPr lang="en-US" sz="1400" dirty="0">
                <a:solidFill>
                  <a:srgbClr val="FFFFFF"/>
                </a:solidFill>
              </a:rPr>
              <a:t>— </a:t>
            </a:r>
            <a:r>
              <a:rPr lang="en-US" sz="1400" b="1" dirty="0" err="1">
                <a:solidFill>
                  <a:srgbClr val="FFFFFF"/>
                </a:solidFill>
              </a:rPr>
              <a:t>Mikiyah</a:t>
            </a:r>
            <a:r>
              <a:rPr lang="en-US" sz="1400" b="1" dirty="0">
                <a:solidFill>
                  <a:srgbClr val="FFFFFF"/>
                </a:solidFill>
              </a:rPr>
              <a:t> </a:t>
            </a:r>
            <a:r>
              <a:rPr lang="en-US" sz="1400" b="1" dirty="0" smtClean="0">
                <a:solidFill>
                  <a:srgbClr val="FFFFFF"/>
                </a:solidFill>
              </a:rPr>
              <a:t>Smith, </a:t>
            </a:r>
            <a:r>
              <a:rPr lang="en-US" sz="1400" dirty="0" smtClean="0">
                <a:solidFill>
                  <a:srgbClr val="FFFFFF"/>
                </a:solidFill>
              </a:rPr>
              <a:t>Sophomore</a:t>
            </a:r>
            <a:endParaRPr lang="en-US" sz="1400" dirty="0">
              <a:solidFill>
                <a:srgbClr val="005480"/>
              </a:solidFill>
            </a:endParaRPr>
          </a:p>
          <a:p>
            <a:pPr marL="0" indent="0">
              <a:buNone/>
            </a:pPr>
            <a:endParaRPr lang="en-US" sz="1300" dirty="0" smtClean="0">
              <a:solidFill>
                <a:schemeClr val="bg1"/>
              </a:solidFill>
            </a:endParaRPr>
          </a:p>
        </p:txBody>
      </p:sp>
    </p:spTree>
    <p:extLst>
      <p:ext uri="{BB962C8B-B14F-4D97-AF65-F5344CB8AC3E}">
        <p14:creationId xmlns:p14="http://schemas.microsoft.com/office/powerpoint/2010/main" val="243829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marL="0" indent="0">
              <a:buNone/>
            </a:pPr>
            <a:r>
              <a:rPr lang="en-US" i="1" dirty="0" smtClean="0">
                <a:solidFill>
                  <a:srgbClr val="375669"/>
                </a:solidFill>
                <a:ea typeface="ＭＳ Ｐゴシック" pitchFamily="34" charset="-128"/>
              </a:rPr>
              <a:t>&lt;Note: Present one or more videos from The College Board YouTube Channel  at </a:t>
            </a:r>
            <a:r>
              <a:rPr lang="en-US" i="1" dirty="0" smtClean="0">
                <a:solidFill>
                  <a:srgbClr val="375669"/>
                </a:solidFill>
                <a:ea typeface="ＭＳ Ｐゴシック" pitchFamily="34" charset="-128"/>
                <a:hlinkClick r:id="rId3"/>
              </a:rPr>
              <a:t>www.youtube.com/advancedplacement</a:t>
            </a:r>
            <a:r>
              <a:rPr lang="en-US" i="1" dirty="0" smtClean="0">
                <a:solidFill>
                  <a:srgbClr val="375669"/>
                </a:solidFill>
                <a:ea typeface="ＭＳ Ｐゴシック" pitchFamily="34" charset="-128"/>
              </a:rPr>
              <a:t> featuring students and teachers talking about the value of AP</a:t>
            </a:r>
            <a:r>
              <a:rPr lang="en-US" baseline="30000" dirty="0" smtClean="0">
                <a:ea typeface="ＭＳ Ｐゴシック" pitchFamily="34" charset="-128"/>
              </a:rPr>
              <a:t>® </a:t>
            </a:r>
            <a:r>
              <a:rPr lang="en-US" i="1" dirty="0" smtClean="0">
                <a:solidFill>
                  <a:srgbClr val="375669"/>
                </a:solidFill>
                <a:ea typeface="ＭＳ Ｐゴシック" pitchFamily="34" charset="-128"/>
              </a:rPr>
              <a:t>CSP.&gt;</a:t>
            </a:r>
            <a:endParaRPr lang="en-US" dirty="0" smtClean="0">
              <a:solidFill>
                <a:srgbClr val="375669"/>
              </a:solidFill>
              <a:ea typeface="ＭＳ Ｐゴシック" pitchFamily="34" charset="-128"/>
            </a:endParaRPr>
          </a:p>
          <a:p>
            <a:r>
              <a:rPr lang="en-US" dirty="0" smtClean="0">
                <a:hlinkClick r:id="rId4"/>
              </a:rPr>
              <a:t>Introducing AP Computer Science Principles</a:t>
            </a:r>
            <a:endParaRPr lang="en-US" dirty="0" smtClean="0"/>
          </a:p>
          <a:p>
            <a:r>
              <a:rPr lang="en-US" dirty="0">
                <a:hlinkClick r:id="rId4"/>
              </a:rPr>
              <a:t>Explore AP CSP</a:t>
            </a:r>
            <a:r>
              <a:rPr lang="en-US" dirty="0"/>
              <a:t>: </a:t>
            </a:r>
            <a:r>
              <a:rPr lang="en-US" dirty="0" err="1" smtClean="0"/>
              <a:t>Hamed</a:t>
            </a:r>
            <a:r>
              <a:rPr lang="en-US" dirty="0"/>
              <a:t> </a:t>
            </a:r>
            <a:r>
              <a:rPr lang="en-US" dirty="0" smtClean="0"/>
              <a:t>expresses himself through code</a:t>
            </a:r>
            <a:endParaRPr lang="en-US" dirty="0"/>
          </a:p>
          <a:p>
            <a:r>
              <a:rPr lang="en-US" dirty="0" smtClean="0">
                <a:hlinkClick r:id="rId4"/>
              </a:rPr>
              <a:t>Explore AP CSP</a:t>
            </a:r>
            <a:r>
              <a:rPr lang="en-US" dirty="0" smtClean="0"/>
              <a:t>: </a:t>
            </a:r>
            <a:r>
              <a:rPr lang="en-US" dirty="0"/>
              <a:t>Kaila </a:t>
            </a:r>
            <a:r>
              <a:rPr lang="en-US" dirty="0" smtClean="0"/>
              <a:t>reveals self-created travel app</a:t>
            </a:r>
          </a:p>
          <a:p>
            <a:r>
              <a:rPr lang="en-US" dirty="0" smtClean="0">
                <a:hlinkClick r:id="rId5"/>
              </a:rPr>
              <a:t>Explore AP CSP</a:t>
            </a:r>
            <a:r>
              <a:rPr lang="en-US" dirty="0" smtClean="0"/>
              <a:t>: Lily introduces ABC’s app for kids</a:t>
            </a:r>
          </a:p>
        </p:txBody>
      </p:sp>
      <p:sp>
        <p:nvSpPr>
          <p:cNvPr id="3" name="Slide Number Placeholder 2"/>
          <p:cNvSpPr>
            <a:spLocks noGrp="1"/>
          </p:cNvSpPr>
          <p:nvPr>
            <p:ph type="sldNum" sz="quarter" idx="12"/>
          </p:nvPr>
        </p:nvSpPr>
        <p:spPr/>
        <p:txBody>
          <a:bodyPr/>
          <a:lstStyle/>
          <a:p>
            <a:fld id="{DF625FB1-CAA2-1745-BF48-B99B069FDFDF}" type="slidenum">
              <a:rPr lang="en-US" smtClean="0"/>
              <a:pPr/>
              <a:t>7</a:t>
            </a:fld>
            <a:endParaRPr lang="en-US" dirty="0"/>
          </a:p>
        </p:txBody>
      </p:sp>
      <p:sp>
        <p:nvSpPr>
          <p:cNvPr id="4" name="Title 3"/>
          <p:cNvSpPr>
            <a:spLocks noGrp="1"/>
          </p:cNvSpPr>
          <p:nvPr>
            <p:ph type="title"/>
          </p:nvPr>
        </p:nvSpPr>
        <p:spPr/>
        <p:txBody>
          <a:bodyPr/>
          <a:lstStyle/>
          <a:p>
            <a:r>
              <a:rPr lang="en-US" dirty="0" smtClean="0"/>
              <a:t>What do my peers say about </a:t>
            </a:r>
            <a:br>
              <a:rPr lang="en-US" dirty="0" smtClean="0"/>
            </a:br>
            <a:r>
              <a:rPr lang="en-US" dirty="0" smtClean="0"/>
              <a:t>AP CSP?</a:t>
            </a:r>
            <a:endParaRPr lang="en-US" dirty="0"/>
          </a:p>
        </p:txBody>
      </p:sp>
    </p:spTree>
    <p:extLst>
      <p:ext uri="{BB962C8B-B14F-4D97-AF65-F5344CB8AC3E}">
        <p14:creationId xmlns:p14="http://schemas.microsoft.com/office/powerpoint/2010/main" val="249863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marL="0" indent="0">
              <a:buNone/>
            </a:pPr>
            <a:r>
              <a:rPr lang="en-US" sz="2000" dirty="0" smtClean="0"/>
              <a:t>Students who took AP CSP in pilot schools say the course</a:t>
            </a:r>
          </a:p>
          <a:p>
            <a:r>
              <a:rPr lang="en-US" dirty="0" smtClean="0"/>
              <a:t>Gives the autonomy to pursue their passion</a:t>
            </a:r>
          </a:p>
          <a:p>
            <a:r>
              <a:rPr lang="en-US" dirty="0" smtClean="0"/>
              <a:t>Prepares for many different jobs in the future</a:t>
            </a:r>
          </a:p>
          <a:p>
            <a:r>
              <a:rPr lang="en-US" dirty="0" smtClean="0"/>
              <a:t>Gives freedom to select computing innovations they want to investigate</a:t>
            </a:r>
          </a:p>
          <a:p>
            <a:r>
              <a:rPr lang="en-US" dirty="0" smtClean="0"/>
              <a:t>Allows students to collaborate with peers to solve problems</a:t>
            </a:r>
          </a:p>
          <a:p>
            <a:r>
              <a:rPr lang="en-US" dirty="0" smtClean="0"/>
              <a:t>Leads to may creative possibilities</a:t>
            </a:r>
          </a:p>
        </p:txBody>
      </p:sp>
      <p:sp>
        <p:nvSpPr>
          <p:cNvPr id="3" name="Slide Number Placeholder 2"/>
          <p:cNvSpPr>
            <a:spLocks noGrp="1"/>
          </p:cNvSpPr>
          <p:nvPr>
            <p:ph type="sldNum" sz="quarter" idx="12"/>
          </p:nvPr>
        </p:nvSpPr>
        <p:spPr/>
        <p:txBody>
          <a:bodyPr/>
          <a:lstStyle/>
          <a:p>
            <a:fld id="{DF625FB1-CAA2-1745-BF48-B99B069FDFDF}" type="slidenum">
              <a:rPr lang="en-US" smtClean="0"/>
              <a:pPr/>
              <a:t>8</a:t>
            </a:fld>
            <a:endParaRPr lang="en-US" dirty="0"/>
          </a:p>
        </p:txBody>
      </p:sp>
      <p:sp>
        <p:nvSpPr>
          <p:cNvPr id="4" name="Title 3"/>
          <p:cNvSpPr>
            <a:spLocks noGrp="1"/>
          </p:cNvSpPr>
          <p:nvPr>
            <p:ph type="title"/>
          </p:nvPr>
        </p:nvSpPr>
        <p:spPr/>
        <p:txBody>
          <a:bodyPr/>
          <a:lstStyle/>
          <a:p>
            <a:r>
              <a:rPr lang="en-US" dirty="0"/>
              <a:t>What do my peers say about </a:t>
            </a:r>
            <a:br>
              <a:rPr lang="en-US" dirty="0"/>
            </a:br>
            <a:r>
              <a:rPr lang="en-US" dirty="0"/>
              <a:t>AP CSP?</a:t>
            </a:r>
          </a:p>
        </p:txBody>
      </p:sp>
    </p:spTree>
    <p:extLst>
      <p:ext uri="{BB962C8B-B14F-4D97-AF65-F5344CB8AC3E}">
        <p14:creationId xmlns:p14="http://schemas.microsoft.com/office/powerpoint/2010/main" val="32269212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103998327"/>
              </p:ext>
            </p:extLst>
          </p:nvPr>
        </p:nvGraphicFramePr>
        <p:xfrm>
          <a:off x="603250" y="2529454"/>
          <a:ext cx="7766050" cy="3747942"/>
        </p:xfrm>
        <a:graphic>
          <a:graphicData uri="http://schemas.openxmlformats.org/drawingml/2006/table">
            <a:tbl>
              <a:tblPr firstRow="1" bandRow="1">
                <a:tableStyleId>{5C22544A-7EE6-4342-B048-85BDC9FD1C3A}</a:tableStyleId>
              </a:tblPr>
              <a:tblGrid>
                <a:gridCol w="2042977">
                  <a:extLst>
                    <a:ext uri="{9D8B030D-6E8A-4147-A177-3AD203B41FA5}">
                      <a16:colId xmlns:a16="http://schemas.microsoft.com/office/drawing/2014/main" val="20000"/>
                    </a:ext>
                  </a:extLst>
                </a:gridCol>
                <a:gridCol w="2918539">
                  <a:extLst>
                    <a:ext uri="{9D8B030D-6E8A-4147-A177-3AD203B41FA5}">
                      <a16:colId xmlns:a16="http://schemas.microsoft.com/office/drawing/2014/main" val="20001"/>
                    </a:ext>
                  </a:extLst>
                </a:gridCol>
                <a:gridCol w="2804534">
                  <a:extLst>
                    <a:ext uri="{9D8B030D-6E8A-4147-A177-3AD203B41FA5}">
                      <a16:colId xmlns:a16="http://schemas.microsoft.com/office/drawing/2014/main" val="20002"/>
                    </a:ext>
                  </a:extLst>
                </a:gridCol>
              </a:tblGrid>
              <a:tr h="1294401">
                <a:tc>
                  <a:txBody>
                    <a:bodyPr/>
                    <a:lstStyle/>
                    <a:p>
                      <a:r>
                        <a:rPr lang="en-US" sz="1300" b="1" kern="1200" dirty="0" smtClean="0">
                          <a:solidFill>
                            <a:schemeClr val="tx1"/>
                          </a:solidFill>
                          <a:latin typeface="Arial"/>
                          <a:ea typeface="+mn-ea"/>
                          <a:cs typeface="Arial"/>
                        </a:rPr>
                        <a:t>What it’s about</a:t>
                      </a:r>
                      <a:endParaRPr lang="en-US" sz="1300" b="1" kern="1200" dirty="0">
                        <a:solidFill>
                          <a:schemeClr val="tx1"/>
                        </a:solidFill>
                        <a:latin typeface="Arial"/>
                        <a:ea typeface="+mn-ea"/>
                        <a:cs typeface="Arial"/>
                      </a:endParaRPr>
                    </a:p>
                  </a:txBody>
                  <a:tcPr marL="182880" marR="87556" marT="45713" marB="45713">
                    <a:noFill/>
                  </a:tcPr>
                </a:tc>
                <a:tc>
                  <a:txBody>
                    <a:bodyPr/>
                    <a:lstStyle/>
                    <a:p>
                      <a:r>
                        <a:rPr lang="en-US" sz="1400" b="0" dirty="0" smtClean="0">
                          <a:solidFill>
                            <a:schemeClr val="tx1"/>
                          </a:solidFill>
                        </a:rPr>
                        <a:t>Programming</a:t>
                      </a:r>
                      <a:r>
                        <a:rPr lang="en-US" sz="1400" b="0" baseline="0" dirty="0" smtClean="0">
                          <a:solidFill>
                            <a:schemeClr val="tx1"/>
                          </a:solidFill>
                        </a:rPr>
                        <a:t> and problem solving using the Java language</a:t>
                      </a:r>
                      <a:endParaRPr lang="en-US" sz="1400" b="0" dirty="0">
                        <a:solidFill>
                          <a:schemeClr val="tx1"/>
                        </a:solidFill>
                      </a:endParaRPr>
                    </a:p>
                  </a:txBody>
                  <a:tcPr marL="182880" marR="87556" marT="45713" marB="45713">
                    <a:noFill/>
                  </a:tcPr>
                </a:tc>
                <a:tc>
                  <a:txBody>
                    <a:bodyPr/>
                    <a:lstStyle/>
                    <a:p>
                      <a:r>
                        <a:rPr lang="en-US" sz="1400" b="0" dirty="0" smtClean="0">
                          <a:solidFill>
                            <a:schemeClr val="tx1"/>
                          </a:solidFill>
                        </a:rPr>
                        <a:t>The fundamentals</a:t>
                      </a:r>
                      <a:r>
                        <a:rPr lang="en-US" sz="1400" b="0" baseline="0" dirty="0" smtClean="0">
                          <a:solidFill>
                            <a:schemeClr val="tx1"/>
                          </a:solidFill>
                        </a:rPr>
                        <a:t> of computing, including </a:t>
                      </a:r>
                      <a:r>
                        <a:rPr lang="en-US" sz="1400" b="0" i="0" kern="1200" dirty="0" smtClean="0">
                          <a:solidFill>
                            <a:schemeClr val="tx1"/>
                          </a:solidFill>
                          <a:effectLst/>
                          <a:latin typeface="+mn-lt"/>
                          <a:ea typeface="+mn-ea"/>
                          <a:cs typeface="+mn-cs"/>
                        </a:rPr>
                        <a:t>problem solving, working with data, understanding the Internet, cybersecurity, and programming</a:t>
                      </a:r>
                      <a:endParaRPr lang="en-US" sz="1400" dirty="0">
                        <a:solidFill>
                          <a:schemeClr val="tx1"/>
                        </a:solidFill>
                      </a:endParaRPr>
                    </a:p>
                  </a:txBody>
                  <a:tcPr marL="182880" marR="87556" marT="45713" marB="45713">
                    <a:noFill/>
                  </a:tcPr>
                </a:tc>
                <a:extLst>
                  <a:ext uri="{0D108BD9-81ED-4DB2-BD59-A6C34878D82A}">
                    <a16:rowId xmlns:a16="http://schemas.microsoft.com/office/drawing/2014/main" val="10000"/>
                  </a:ext>
                </a:extLst>
              </a:tr>
              <a:tr h="625688">
                <a:tc>
                  <a:txBody>
                    <a:bodyPr/>
                    <a:lstStyle/>
                    <a:p>
                      <a:r>
                        <a:rPr lang="en-US" sz="1300" b="1" dirty="0" smtClean="0">
                          <a:solidFill>
                            <a:schemeClr val="tx1"/>
                          </a:solidFill>
                          <a:latin typeface="Arial"/>
                          <a:cs typeface="Arial"/>
                        </a:rPr>
                        <a:t>Goal</a:t>
                      </a:r>
                    </a:p>
                  </a:txBody>
                  <a:tcPr marL="182880" marR="87556" marT="45713" marB="45713">
                    <a:noFill/>
                  </a:tcPr>
                </a:tc>
                <a:tc>
                  <a:txBody>
                    <a:bodyPr/>
                    <a:lstStyle/>
                    <a:p>
                      <a:r>
                        <a:rPr lang="en-US" sz="1400" dirty="0" smtClean="0"/>
                        <a:t>Developing your skills for future</a:t>
                      </a:r>
                      <a:r>
                        <a:rPr lang="en-US" sz="1400" baseline="0" dirty="0" smtClean="0"/>
                        <a:t> study or a career in computer science or other STEM fields</a:t>
                      </a:r>
                      <a:endParaRPr lang="en-US" sz="1400" dirty="0"/>
                    </a:p>
                  </a:txBody>
                  <a:tcPr marL="182880" marR="87556" marT="45713" marB="45713">
                    <a:noFill/>
                  </a:tcPr>
                </a:tc>
                <a:tc>
                  <a:txBody>
                    <a:bodyPr/>
                    <a:lstStyle/>
                    <a:p>
                      <a:r>
                        <a:rPr lang="en-US" sz="1400" dirty="0" smtClean="0"/>
                        <a:t>Broadening</a:t>
                      </a:r>
                      <a:r>
                        <a:rPr lang="en-US" sz="1400" baseline="0" dirty="0" smtClean="0"/>
                        <a:t> participation in computer science and other STEM fields by exposing you to multiple aspects of computing</a:t>
                      </a:r>
                      <a:endParaRPr lang="en-US" sz="1400" dirty="0" smtClean="0"/>
                    </a:p>
                    <a:p>
                      <a:endParaRPr lang="en-US" sz="1300" b="0" dirty="0">
                        <a:solidFill>
                          <a:schemeClr val="tx1"/>
                        </a:solidFill>
                        <a:latin typeface="Arial"/>
                        <a:cs typeface="Arial"/>
                      </a:endParaRPr>
                    </a:p>
                  </a:txBody>
                  <a:tcPr marL="182880" marR="87556" marT="45713" marB="45713">
                    <a:noFill/>
                  </a:tcPr>
                </a:tc>
                <a:extLst>
                  <a:ext uri="{0D108BD9-81ED-4DB2-BD59-A6C34878D82A}">
                    <a16:rowId xmlns:a16="http://schemas.microsoft.com/office/drawing/2014/main" val="10001"/>
                  </a:ext>
                </a:extLst>
              </a:tr>
              <a:tr h="1310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1" dirty="0" smtClean="0">
                          <a:solidFill>
                            <a:schemeClr val="tx1"/>
                          </a:solidFill>
                          <a:latin typeface="Arial"/>
                          <a:cs typeface="Arial"/>
                        </a:rPr>
                        <a:t>The exam</a:t>
                      </a:r>
                    </a:p>
                  </a:txBody>
                  <a:tcPr marL="182880" marR="87556" marT="45713" marB="45713">
                    <a:noFill/>
                  </a:tcPr>
                </a:tc>
                <a:tc>
                  <a:txBody>
                    <a:bodyPr/>
                    <a:lstStyle/>
                    <a:p>
                      <a:r>
                        <a:rPr lang="en-US" sz="1400" kern="1200" baseline="0" dirty="0" smtClean="0">
                          <a:solidFill>
                            <a:schemeClr val="dk1"/>
                          </a:solidFill>
                          <a:latin typeface="+mn-lt"/>
                          <a:ea typeface="+mn-ea"/>
                          <a:cs typeface="+mn-cs"/>
                        </a:rPr>
                        <a:t>One end-of-year exam: multiple choice and free-response</a:t>
                      </a:r>
                    </a:p>
                    <a:p>
                      <a:endParaRPr lang="en-US" sz="1400" kern="1200" baseline="0" dirty="0">
                        <a:solidFill>
                          <a:schemeClr val="dk1"/>
                        </a:solidFill>
                        <a:latin typeface="+mn-lt"/>
                        <a:ea typeface="+mn-ea"/>
                        <a:cs typeface="+mn-cs"/>
                      </a:endParaRPr>
                    </a:p>
                  </a:txBody>
                  <a:tcPr marL="182880" marR="87556" marT="45713" marB="45713">
                    <a:noFill/>
                  </a:tcPr>
                </a:tc>
                <a:tc>
                  <a:txBody>
                    <a:bodyPr/>
                    <a:lstStyle/>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1400" kern="1200" baseline="0" dirty="0" smtClean="0">
                          <a:solidFill>
                            <a:schemeClr val="dk1"/>
                          </a:solidFill>
                          <a:latin typeface="+mn-lt"/>
                          <a:ea typeface="+mn-ea"/>
                          <a:cs typeface="+mn-cs"/>
                        </a:rPr>
                        <a:t>Two projects (one written and one computer-based) during the course</a:t>
                      </a:r>
                    </a:p>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1400" kern="1200" baseline="0" noProof="0" dirty="0" smtClean="0">
                          <a:solidFill>
                            <a:schemeClr val="dk1"/>
                          </a:solidFill>
                          <a:latin typeface="+mn-lt"/>
                          <a:ea typeface="+mn-ea"/>
                          <a:cs typeface="+mn-cs"/>
                        </a:rPr>
                        <a:t>One end-of-year exam: multiple-choice </a:t>
                      </a:r>
                      <a:endParaRPr lang="en-US" sz="1400" kern="1200" baseline="0" dirty="0" smtClean="0">
                        <a:solidFill>
                          <a:schemeClr val="dk1"/>
                        </a:solidFill>
                        <a:latin typeface="+mn-lt"/>
                        <a:ea typeface="+mn-ea"/>
                        <a:cs typeface="+mn-cs"/>
                      </a:endParaRPr>
                    </a:p>
                  </a:txBody>
                  <a:tcPr marL="182880" marR="87556" marT="45713" marB="45713">
                    <a:noFill/>
                  </a:tcPr>
                </a:tc>
                <a:extLst>
                  <a:ext uri="{0D108BD9-81ED-4DB2-BD59-A6C34878D82A}">
                    <a16:rowId xmlns:a16="http://schemas.microsoft.com/office/drawing/2014/main" val="10002"/>
                  </a:ext>
                </a:extLst>
              </a:tr>
            </a:tbl>
          </a:graphicData>
        </a:graphic>
      </p:graphicFrame>
      <p:sp>
        <p:nvSpPr>
          <p:cNvPr id="6454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A85A8DF-76EF-CB42-918D-162743063DFB}" type="slidenum">
              <a:rPr lang="en-US" sz="1000">
                <a:solidFill>
                  <a:srgbClr val="005581"/>
                </a:solidFill>
              </a:rPr>
              <a:pPr eaLnBrk="1" hangingPunct="1"/>
              <a:t>9</a:t>
            </a:fld>
            <a:endParaRPr lang="en-US" sz="1000">
              <a:solidFill>
                <a:srgbClr val="005581"/>
              </a:solidFill>
            </a:endParaRPr>
          </a:p>
        </p:txBody>
      </p:sp>
      <p:sp>
        <p:nvSpPr>
          <p:cNvPr id="2" name="Title 1"/>
          <p:cNvSpPr>
            <a:spLocks noGrp="1"/>
          </p:cNvSpPr>
          <p:nvPr>
            <p:ph type="title"/>
          </p:nvPr>
        </p:nvSpPr>
        <p:spPr/>
        <p:txBody>
          <a:bodyPr/>
          <a:lstStyle/>
          <a:p>
            <a:r>
              <a:rPr lang="en-US" dirty="0"/>
              <a:t>How is this course different from AP Computer Science A?</a:t>
            </a:r>
          </a:p>
        </p:txBody>
      </p:sp>
      <p:sp>
        <p:nvSpPr>
          <p:cNvPr id="7" name="TextBox 6"/>
          <p:cNvSpPr txBox="1"/>
          <p:nvPr/>
        </p:nvSpPr>
        <p:spPr>
          <a:xfrm>
            <a:off x="5662138" y="2007868"/>
            <a:ext cx="2811100" cy="450336"/>
          </a:xfrm>
          <a:prstGeom prst="rect">
            <a:avLst/>
          </a:prstGeom>
          <a:noFill/>
          <a:ln>
            <a:noFill/>
          </a:ln>
        </p:spPr>
        <p:txBody>
          <a:bodyPr vert="horz" wrap="square" lIns="0" tIns="0" rIns="0" bIns="45720" rtlCol="0" anchor="ctr" anchorCtr="0">
            <a:noAutofit/>
          </a:bodyPr>
          <a:lstStyle/>
          <a:p>
            <a:pPr marL="55563"/>
            <a:r>
              <a:rPr lang="en-US" sz="1500" b="1" dirty="0">
                <a:solidFill>
                  <a:srgbClr val="005480"/>
                </a:solidFill>
                <a:latin typeface="Arial"/>
                <a:cs typeface="Arial"/>
              </a:rPr>
              <a:t>Computer Science Principles</a:t>
            </a:r>
          </a:p>
        </p:txBody>
      </p:sp>
      <p:sp>
        <p:nvSpPr>
          <p:cNvPr id="8" name="TextBox 7"/>
          <p:cNvSpPr txBox="1"/>
          <p:nvPr/>
        </p:nvSpPr>
        <p:spPr>
          <a:xfrm>
            <a:off x="2736768" y="2007868"/>
            <a:ext cx="2131409" cy="450336"/>
          </a:xfrm>
          <a:prstGeom prst="rect">
            <a:avLst/>
          </a:prstGeom>
          <a:noFill/>
          <a:ln>
            <a:noFill/>
          </a:ln>
        </p:spPr>
        <p:txBody>
          <a:bodyPr vert="horz" wrap="square" lIns="0" tIns="0" rIns="0" bIns="45720" rtlCol="0" anchor="ctr" anchorCtr="0">
            <a:noAutofit/>
          </a:bodyPr>
          <a:lstStyle/>
          <a:p>
            <a:pPr marL="55563"/>
            <a:r>
              <a:rPr lang="en-US" sz="1500" b="1" dirty="0">
                <a:solidFill>
                  <a:srgbClr val="005480"/>
                </a:solidFill>
                <a:latin typeface="Arial"/>
                <a:cs typeface="Arial"/>
              </a:rPr>
              <a:t>Computer Science A</a:t>
            </a:r>
          </a:p>
        </p:txBody>
      </p:sp>
      <p:cxnSp>
        <p:nvCxnSpPr>
          <p:cNvPr id="4" name="Straight Connector 3"/>
          <p:cNvCxnSpPr/>
          <p:nvPr/>
        </p:nvCxnSpPr>
        <p:spPr>
          <a:xfrm>
            <a:off x="2736768" y="2458204"/>
            <a:ext cx="2248483" cy="0"/>
          </a:xfrm>
          <a:prstGeom prst="line">
            <a:avLst/>
          </a:prstGeom>
          <a:ln w="12700" cmpd="sng">
            <a:solidFill>
              <a:srgbClr val="073F69"/>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90572" y="2458204"/>
            <a:ext cx="2678728" cy="0"/>
          </a:xfrm>
          <a:prstGeom prst="line">
            <a:avLst/>
          </a:prstGeom>
          <a:ln w="12700" cmpd="sng">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003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vert="horz" lIns="91440" tIns="45720" rIns="91440" bIns="45720" rtlCol="0" anchor="t" anchorCtr="0">
        <a:normAutofit/>
      </a:bodyPr>
      <a:lstStyle>
        <a:defPPr>
          <a:defRPr sz="1400" dirty="0" smtClean="0">
            <a:solidFill>
              <a:schemeClr val="tx1">
                <a:lumMod val="85000"/>
                <a:lumOff val="15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5953</TotalTime>
  <Words>1440</Words>
  <Application>Microsoft Office PowerPoint</Application>
  <PresentationFormat>On-screen Show (4:3)</PresentationFormat>
  <Paragraphs>154</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ＭＳ Ｐゴシック</vt:lpstr>
      <vt:lpstr>Arial</vt:lpstr>
      <vt:lpstr>Arial Unicode MS</vt:lpstr>
      <vt:lpstr>Calibri</vt:lpstr>
      <vt:lpstr>Lucida Grande</vt:lpstr>
      <vt:lpstr>Serifa Std 45 Light</vt:lpstr>
      <vt:lpstr>Office Theme</vt:lpstr>
      <vt:lpstr>Introducing  AP® Computer Science Principles</vt:lpstr>
      <vt:lpstr>Myth vs. Reality</vt:lpstr>
      <vt:lpstr>Myth vs. Reality</vt:lpstr>
      <vt:lpstr>What do celebrities and peers say about computer science?</vt:lpstr>
      <vt:lpstr>What is AP® Computer Science Principles (AP CSP)?</vt:lpstr>
      <vt:lpstr>What makes AP® CSP special?</vt:lpstr>
      <vt:lpstr>What do my peers say about  AP CSP?</vt:lpstr>
      <vt:lpstr>What do my peers say about  AP CSP?</vt:lpstr>
      <vt:lpstr>How is this course different from AP Computer Science A?</vt:lpstr>
      <vt:lpstr>What does the course cover?</vt:lpstr>
      <vt:lpstr>What does the course cover?</vt:lpstr>
      <vt:lpstr>What does the AP exam cover?</vt:lpstr>
      <vt:lpstr>PowerPoint Presentation</vt:lpstr>
    </vt:vector>
  </TitlesOfParts>
  <Company>The College Board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MAPSDesign4</dc:creator>
  <cp:lastModifiedBy>EPSB</cp:lastModifiedBy>
  <cp:revision>378</cp:revision>
  <cp:lastPrinted>2015-09-18T13:23:28Z</cp:lastPrinted>
  <dcterms:created xsi:type="dcterms:W3CDTF">2013-10-07T17:33:18Z</dcterms:created>
  <dcterms:modified xsi:type="dcterms:W3CDTF">2018-10-23T21:09:09Z</dcterms:modified>
</cp:coreProperties>
</file>